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5" r:id="rId4"/>
    <p:sldId id="258" r:id="rId5"/>
    <p:sldId id="291" r:id="rId6"/>
    <p:sldId id="269" r:id="rId7"/>
    <p:sldId id="266" r:id="rId8"/>
    <p:sldId id="259" r:id="rId9"/>
    <p:sldId id="288" r:id="rId10"/>
    <p:sldId id="267" r:id="rId11"/>
    <p:sldId id="289" r:id="rId12"/>
    <p:sldId id="268" r:id="rId13"/>
    <p:sldId id="261" r:id="rId14"/>
    <p:sldId id="277" r:id="rId15"/>
    <p:sldId id="293" r:id="rId16"/>
    <p:sldId id="292" r:id="rId17"/>
    <p:sldId id="290" r:id="rId18"/>
    <p:sldId id="294" r:id="rId19"/>
    <p:sldId id="296" r:id="rId20"/>
    <p:sldId id="295" r:id="rId21"/>
    <p:sldId id="298" r:id="rId22"/>
    <p:sldId id="297" r:id="rId23"/>
    <p:sldId id="281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C953"/>
    <a:srgbClr val="4D86B3"/>
    <a:srgbClr val="113A59"/>
    <a:srgbClr val="FBFBFB"/>
    <a:srgbClr val="4C85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744" y="-7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C2327-9EB7-4379-A4F8-0846E586967E}" type="datetimeFigureOut">
              <a:rPr lang="zh-CN" altLang="en-US" smtClean="0"/>
              <a:pPr/>
              <a:t>2017/7/26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F54B-95ED-4A52-98F2-9AC6DB08BA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790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5DD3-4EFD-4846-A80A-A44C8BE185FE}" type="datetimeFigureOut">
              <a:rPr lang="zh-CN" altLang="en-US" smtClean="0"/>
              <a:pPr/>
              <a:t>2017/7/26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A2E-54B5-4394-BB88-E124C4A08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5DD3-4EFD-4846-A80A-A44C8BE185FE}" type="datetimeFigureOut">
              <a:rPr lang="zh-CN" altLang="en-US" smtClean="0"/>
              <a:pPr/>
              <a:t>2017/7/26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A2E-54B5-4394-BB88-E124C4A08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5DD3-4EFD-4846-A80A-A44C8BE185FE}" type="datetimeFigureOut">
              <a:rPr lang="zh-CN" altLang="en-US" smtClean="0"/>
              <a:pPr/>
              <a:t>2017/7/26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A2E-54B5-4394-BB88-E124C4A08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5DD3-4EFD-4846-A80A-A44C8BE185FE}" type="datetimeFigureOut">
              <a:rPr lang="zh-CN" altLang="en-US" smtClean="0"/>
              <a:pPr/>
              <a:t>2017/7/26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A2E-54B5-4394-BB88-E124C4A08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5DD3-4EFD-4846-A80A-A44C8BE185FE}" type="datetimeFigureOut">
              <a:rPr lang="zh-CN" altLang="en-US" smtClean="0"/>
              <a:pPr/>
              <a:t>2017/7/26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A2E-54B5-4394-BB88-E124C4A08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5DD3-4EFD-4846-A80A-A44C8BE185FE}" type="datetimeFigureOut">
              <a:rPr lang="zh-CN" altLang="en-US" smtClean="0"/>
              <a:pPr/>
              <a:t>2017/7/26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A2E-54B5-4394-BB88-E124C4A08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5DD3-4EFD-4846-A80A-A44C8BE185FE}" type="datetimeFigureOut">
              <a:rPr lang="zh-CN" altLang="en-US" smtClean="0"/>
              <a:pPr/>
              <a:t>2017/7/26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A2E-54B5-4394-BB88-E124C4A08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5DD3-4EFD-4846-A80A-A44C8BE185FE}" type="datetimeFigureOut">
              <a:rPr lang="zh-CN" altLang="en-US" smtClean="0"/>
              <a:pPr/>
              <a:t>2017/7/26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A2E-54B5-4394-BB88-E124C4A08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5DD3-4EFD-4846-A80A-A44C8BE185FE}" type="datetimeFigureOut">
              <a:rPr lang="zh-CN" altLang="en-US" smtClean="0"/>
              <a:pPr/>
              <a:t>2017/7/26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A2E-54B5-4394-BB88-E124C4A089A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椭圆 4"/>
          <p:cNvSpPr/>
          <p:nvPr userDrawn="1"/>
        </p:nvSpPr>
        <p:spPr>
          <a:xfrm>
            <a:off x="856250" y="-1694524"/>
            <a:ext cx="1141148" cy="1141148"/>
          </a:xfrm>
          <a:prstGeom prst="ellipse">
            <a:avLst/>
          </a:prstGeom>
          <a:solidFill>
            <a:srgbClr val="4D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1904066" y="-1694524"/>
            <a:ext cx="1141148" cy="1141148"/>
          </a:xfrm>
          <a:prstGeom prst="ellipse">
            <a:avLst/>
          </a:prstGeom>
          <a:solidFill>
            <a:srgbClr val="113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2883432" y="-1694524"/>
            <a:ext cx="1141148" cy="1141148"/>
          </a:xfrm>
          <a:prstGeom prst="ellipse">
            <a:avLst/>
          </a:prstGeom>
          <a:solidFill>
            <a:srgbClr val="F3C9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5DD3-4EFD-4846-A80A-A44C8BE185FE}" type="datetimeFigureOut">
              <a:rPr lang="zh-CN" altLang="en-US" smtClean="0"/>
              <a:pPr/>
              <a:t>2017/7/26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A2E-54B5-4394-BB88-E124C4A08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5DD3-4EFD-4846-A80A-A44C8BE185FE}" type="datetimeFigureOut">
              <a:rPr lang="zh-CN" altLang="en-US" smtClean="0"/>
              <a:pPr/>
              <a:t>2017/7/26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ECA2E-54B5-4394-BB88-E124C4A08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C9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5DD3-4EFD-4846-A80A-A44C8BE185FE}" type="datetimeFigureOut">
              <a:rPr lang="zh-CN" altLang="en-US" smtClean="0"/>
              <a:pPr/>
              <a:t>2017/7/26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ECA2E-54B5-4394-BB88-E124C4A089A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956670" y="4443106"/>
            <a:ext cx="4884016" cy="2414894"/>
            <a:chOff x="4956670" y="4443106"/>
            <a:chExt cx="4884016" cy="2414894"/>
          </a:xfrm>
        </p:grpSpPr>
        <p:sp>
          <p:nvSpPr>
            <p:cNvPr id="5" name="等腰三角形 4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4D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11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92614" y="5410200"/>
            <a:ext cx="2928111" cy="1447800"/>
            <a:chOff x="4956670" y="4443106"/>
            <a:chExt cx="4884016" cy="2414894"/>
          </a:xfrm>
        </p:grpSpPr>
        <p:sp>
          <p:nvSpPr>
            <p:cNvPr id="16" name="等腰三角形 15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4D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11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721714" y="5048250"/>
            <a:ext cx="3660139" cy="1809750"/>
            <a:chOff x="4956670" y="4443106"/>
            <a:chExt cx="4884016" cy="2414894"/>
          </a:xfrm>
        </p:grpSpPr>
        <p:sp>
          <p:nvSpPr>
            <p:cNvPr id="19" name="等腰三角形 18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4D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11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028559" y="6342960"/>
            <a:ext cx="1041643" cy="515039"/>
            <a:chOff x="4956670" y="4443106"/>
            <a:chExt cx="4884016" cy="2414894"/>
          </a:xfrm>
        </p:grpSpPr>
        <p:sp>
          <p:nvSpPr>
            <p:cNvPr id="22" name="等腰三角形 21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4D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11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150357" y="6342960"/>
            <a:ext cx="1041643" cy="515039"/>
            <a:chOff x="4956670" y="4443106"/>
            <a:chExt cx="4884016" cy="2414894"/>
          </a:xfrm>
        </p:grpSpPr>
        <p:sp>
          <p:nvSpPr>
            <p:cNvPr id="25" name="等腰三角形 24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4D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11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等腰三角形 26"/>
          <p:cNvSpPr/>
          <p:nvPr/>
        </p:nvSpPr>
        <p:spPr>
          <a:xfrm>
            <a:off x="1426824" y="681134"/>
            <a:ext cx="1736869" cy="1037474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-1" fmla="*/ 0 w 1736869"/>
              <a:gd name="connsiteY0-2" fmla="*/ 1037474 h 1037474"/>
              <a:gd name="connsiteX1-3" fmla="*/ 601735 w 1736869"/>
              <a:gd name="connsiteY1-4" fmla="*/ 0 h 1037474"/>
              <a:gd name="connsiteX2-5" fmla="*/ 1736869 w 1736869"/>
              <a:gd name="connsiteY2-6" fmla="*/ 294524 h 1037474"/>
              <a:gd name="connsiteX3-7" fmla="*/ 0 w 1736869"/>
              <a:gd name="connsiteY3-8" fmla="*/ 1037474 h 1037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36869" h="1037474">
                <a:moveTo>
                  <a:pt x="0" y="1037474"/>
                </a:moveTo>
                <a:lnTo>
                  <a:pt x="601735" y="0"/>
                </a:lnTo>
                <a:lnTo>
                  <a:pt x="1736869" y="294524"/>
                </a:lnTo>
                <a:lnTo>
                  <a:pt x="0" y="10374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6"/>
          <p:cNvSpPr/>
          <p:nvPr/>
        </p:nvSpPr>
        <p:spPr>
          <a:xfrm>
            <a:off x="3163693" y="681134"/>
            <a:ext cx="1184419" cy="1799474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-1" fmla="*/ 0 w 1736869"/>
              <a:gd name="connsiteY0-2" fmla="*/ 1037474 h 1037474"/>
              <a:gd name="connsiteX1-3" fmla="*/ 601735 w 1736869"/>
              <a:gd name="connsiteY1-4" fmla="*/ 0 h 1037474"/>
              <a:gd name="connsiteX2-5" fmla="*/ 1736869 w 1736869"/>
              <a:gd name="connsiteY2-6" fmla="*/ 294524 h 1037474"/>
              <a:gd name="connsiteX3-7" fmla="*/ 0 w 1736869"/>
              <a:gd name="connsiteY3-8" fmla="*/ 1037474 h 1037474"/>
              <a:gd name="connsiteX0-9" fmla="*/ 0 w 1184419"/>
              <a:gd name="connsiteY0-10" fmla="*/ 1037474 h 1799474"/>
              <a:gd name="connsiteX1-11" fmla="*/ 601735 w 1184419"/>
              <a:gd name="connsiteY1-12" fmla="*/ 0 h 1799474"/>
              <a:gd name="connsiteX2-13" fmla="*/ 1184419 w 1184419"/>
              <a:gd name="connsiteY2-14" fmla="*/ 1799474 h 1799474"/>
              <a:gd name="connsiteX3-15" fmla="*/ 0 w 1184419"/>
              <a:gd name="connsiteY3-16" fmla="*/ 1037474 h 1799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84419" h="1799474">
                <a:moveTo>
                  <a:pt x="0" y="1037474"/>
                </a:moveTo>
                <a:lnTo>
                  <a:pt x="601735" y="0"/>
                </a:lnTo>
                <a:lnTo>
                  <a:pt x="1184419" y="1799474"/>
                </a:lnTo>
                <a:lnTo>
                  <a:pt x="0" y="10374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26"/>
          <p:cNvSpPr/>
          <p:nvPr/>
        </p:nvSpPr>
        <p:spPr>
          <a:xfrm>
            <a:off x="1379529" y="3361029"/>
            <a:ext cx="1135134" cy="675524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-1" fmla="*/ 0 w 1736869"/>
              <a:gd name="connsiteY0-2" fmla="*/ 1037474 h 1037474"/>
              <a:gd name="connsiteX1-3" fmla="*/ 601735 w 1736869"/>
              <a:gd name="connsiteY1-4" fmla="*/ 0 h 1037474"/>
              <a:gd name="connsiteX2-5" fmla="*/ 1736869 w 1736869"/>
              <a:gd name="connsiteY2-6" fmla="*/ 294524 h 1037474"/>
              <a:gd name="connsiteX3-7" fmla="*/ 0 w 1736869"/>
              <a:gd name="connsiteY3-8" fmla="*/ 1037474 h 1037474"/>
              <a:gd name="connsiteX0-9" fmla="*/ 369815 w 1135134"/>
              <a:gd name="connsiteY0-10" fmla="*/ 675524 h 675524"/>
              <a:gd name="connsiteX1-11" fmla="*/ 0 w 1135134"/>
              <a:gd name="connsiteY1-12" fmla="*/ 0 h 675524"/>
              <a:gd name="connsiteX2-13" fmla="*/ 1135134 w 1135134"/>
              <a:gd name="connsiteY2-14" fmla="*/ 294524 h 675524"/>
              <a:gd name="connsiteX3-15" fmla="*/ 369815 w 1135134"/>
              <a:gd name="connsiteY3-16" fmla="*/ 675524 h 6755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26"/>
          <p:cNvSpPr/>
          <p:nvPr/>
        </p:nvSpPr>
        <p:spPr>
          <a:xfrm>
            <a:off x="661505" y="1286994"/>
            <a:ext cx="765319" cy="1666124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-1" fmla="*/ 0 w 1736869"/>
              <a:gd name="connsiteY0-2" fmla="*/ 1037474 h 1037474"/>
              <a:gd name="connsiteX1-3" fmla="*/ 601735 w 1736869"/>
              <a:gd name="connsiteY1-4" fmla="*/ 0 h 1037474"/>
              <a:gd name="connsiteX2-5" fmla="*/ 1736869 w 1736869"/>
              <a:gd name="connsiteY2-6" fmla="*/ 294524 h 1037474"/>
              <a:gd name="connsiteX3-7" fmla="*/ 0 w 1736869"/>
              <a:gd name="connsiteY3-8" fmla="*/ 1037474 h 1037474"/>
              <a:gd name="connsiteX0-9" fmla="*/ 369815 w 1135134"/>
              <a:gd name="connsiteY0-10" fmla="*/ 675524 h 675524"/>
              <a:gd name="connsiteX1-11" fmla="*/ 0 w 1135134"/>
              <a:gd name="connsiteY1-12" fmla="*/ 0 h 675524"/>
              <a:gd name="connsiteX2-13" fmla="*/ 1135134 w 1135134"/>
              <a:gd name="connsiteY2-14" fmla="*/ 294524 h 675524"/>
              <a:gd name="connsiteX3-15" fmla="*/ 369815 w 1135134"/>
              <a:gd name="connsiteY3-16" fmla="*/ 675524 h 675524"/>
              <a:gd name="connsiteX0-17" fmla="*/ 0 w 765319"/>
              <a:gd name="connsiteY0-18" fmla="*/ 1666124 h 1666124"/>
              <a:gd name="connsiteX1-19" fmla="*/ 87385 w 765319"/>
              <a:gd name="connsiteY1-20" fmla="*/ 0 h 1666124"/>
              <a:gd name="connsiteX2-21" fmla="*/ 765319 w 765319"/>
              <a:gd name="connsiteY2-22" fmla="*/ 1285124 h 1666124"/>
              <a:gd name="connsiteX3-23" fmla="*/ 0 w 765319"/>
              <a:gd name="connsiteY3-24" fmla="*/ 1666124 h 16661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65319" h="1666124">
                <a:moveTo>
                  <a:pt x="0" y="1666124"/>
                </a:moveTo>
                <a:lnTo>
                  <a:pt x="87385" y="0"/>
                </a:lnTo>
                <a:lnTo>
                  <a:pt x="765319" y="1285124"/>
                </a:lnTo>
                <a:lnTo>
                  <a:pt x="0" y="16661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26"/>
          <p:cNvSpPr/>
          <p:nvPr/>
        </p:nvSpPr>
        <p:spPr>
          <a:xfrm rot="8497073">
            <a:off x="4580028" y="783138"/>
            <a:ext cx="394698" cy="859270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-1" fmla="*/ 0 w 1736869"/>
              <a:gd name="connsiteY0-2" fmla="*/ 1037474 h 1037474"/>
              <a:gd name="connsiteX1-3" fmla="*/ 601735 w 1736869"/>
              <a:gd name="connsiteY1-4" fmla="*/ 0 h 1037474"/>
              <a:gd name="connsiteX2-5" fmla="*/ 1736869 w 1736869"/>
              <a:gd name="connsiteY2-6" fmla="*/ 294524 h 1037474"/>
              <a:gd name="connsiteX3-7" fmla="*/ 0 w 1736869"/>
              <a:gd name="connsiteY3-8" fmla="*/ 1037474 h 1037474"/>
              <a:gd name="connsiteX0-9" fmla="*/ 369815 w 1135134"/>
              <a:gd name="connsiteY0-10" fmla="*/ 675524 h 675524"/>
              <a:gd name="connsiteX1-11" fmla="*/ 0 w 1135134"/>
              <a:gd name="connsiteY1-12" fmla="*/ 0 h 675524"/>
              <a:gd name="connsiteX2-13" fmla="*/ 1135134 w 1135134"/>
              <a:gd name="connsiteY2-14" fmla="*/ 294524 h 675524"/>
              <a:gd name="connsiteX3-15" fmla="*/ 369815 w 1135134"/>
              <a:gd name="connsiteY3-16" fmla="*/ 675524 h 675524"/>
              <a:gd name="connsiteX0-17" fmla="*/ 0 w 765319"/>
              <a:gd name="connsiteY0-18" fmla="*/ 1666124 h 1666124"/>
              <a:gd name="connsiteX1-19" fmla="*/ 87385 w 765319"/>
              <a:gd name="connsiteY1-20" fmla="*/ 0 h 1666124"/>
              <a:gd name="connsiteX2-21" fmla="*/ 765319 w 765319"/>
              <a:gd name="connsiteY2-22" fmla="*/ 1285124 h 1666124"/>
              <a:gd name="connsiteX3-23" fmla="*/ 0 w 765319"/>
              <a:gd name="connsiteY3-24" fmla="*/ 1666124 h 16661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65319" h="1666124">
                <a:moveTo>
                  <a:pt x="0" y="1666124"/>
                </a:moveTo>
                <a:lnTo>
                  <a:pt x="87385" y="0"/>
                </a:lnTo>
                <a:lnTo>
                  <a:pt x="765319" y="1285124"/>
                </a:lnTo>
                <a:lnTo>
                  <a:pt x="0" y="16661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26"/>
          <p:cNvSpPr/>
          <p:nvPr/>
        </p:nvSpPr>
        <p:spPr>
          <a:xfrm rot="5400000">
            <a:off x="354598" y="3490020"/>
            <a:ext cx="708360" cy="802557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-1" fmla="*/ 0 w 1736869"/>
              <a:gd name="connsiteY0-2" fmla="*/ 1037474 h 1037474"/>
              <a:gd name="connsiteX1-3" fmla="*/ 601735 w 1736869"/>
              <a:gd name="connsiteY1-4" fmla="*/ 0 h 1037474"/>
              <a:gd name="connsiteX2-5" fmla="*/ 1736869 w 1736869"/>
              <a:gd name="connsiteY2-6" fmla="*/ 294524 h 1037474"/>
              <a:gd name="connsiteX3-7" fmla="*/ 0 w 1736869"/>
              <a:gd name="connsiteY3-8" fmla="*/ 1037474 h 1037474"/>
              <a:gd name="connsiteX0-9" fmla="*/ 369815 w 1135134"/>
              <a:gd name="connsiteY0-10" fmla="*/ 675524 h 675524"/>
              <a:gd name="connsiteX1-11" fmla="*/ 0 w 1135134"/>
              <a:gd name="connsiteY1-12" fmla="*/ 0 h 675524"/>
              <a:gd name="connsiteX2-13" fmla="*/ 1135134 w 1135134"/>
              <a:gd name="connsiteY2-14" fmla="*/ 294524 h 675524"/>
              <a:gd name="connsiteX3-15" fmla="*/ 369815 w 1135134"/>
              <a:gd name="connsiteY3-16" fmla="*/ 675524 h 675524"/>
              <a:gd name="connsiteX0-17" fmla="*/ 369815 w 1135134"/>
              <a:gd name="connsiteY0-18" fmla="*/ 675524 h 675524"/>
              <a:gd name="connsiteX1-19" fmla="*/ 0 w 1135134"/>
              <a:gd name="connsiteY1-20" fmla="*/ 0 h 675524"/>
              <a:gd name="connsiteX2-21" fmla="*/ 1135134 w 1135134"/>
              <a:gd name="connsiteY2-22" fmla="*/ 391312 h 675524"/>
              <a:gd name="connsiteX3-23" fmla="*/ 369815 w 1135134"/>
              <a:gd name="connsiteY3-24" fmla="*/ 675524 h 675524"/>
              <a:gd name="connsiteX0-25" fmla="*/ 369815 w 1199659"/>
              <a:gd name="connsiteY0-26" fmla="*/ 675524 h 1359189"/>
              <a:gd name="connsiteX1-27" fmla="*/ 0 w 1199659"/>
              <a:gd name="connsiteY1-28" fmla="*/ 0 h 1359189"/>
              <a:gd name="connsiteX2-29" fmla="*/ 1199659 w 1199659"/>
              <a:gd name="connsiteY2-30" fmla="*/ 1359189 h 1359189"/>
              <a:gd name="connsiteX3-31" fmla="*/ 369815 w 1199659"/>
              <a:gd name="connsiteY3-32" fmla="*/ 675524 h 13591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99659" h="1359189">
                <a:moveTo>
                  <a:pt x="369815" y="675524"/>
                </a:moveTo>
                <a:lnTo>
                  <a:pt x="0" y="0"/>
                </a:lnTo>
                <a:lnTo>
                  <a:pt x="1199659" y="1359189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26"/>
          <p:cNvSpPr/>
          <p:nvPr/>
        </p:nvSpPr>
        <p:spPr>
          <a:xfrm rot="8958318">
            <a:off x="1751403" y="4268985"/>
            <a:ext cx="277156" cy="164937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-1" fmla="*/ 0 w 1736869"/>
              <a:gd name="connsiteY0-2" fmla="*/ 1037474 h 1037474"/>
              <a:gd name="connsiteX1-3" fmla="*/ 601735 w 1736869"/>
              <a:gd name="connsiteY1-4" fmla="*/ 0 h 1037474"/>
              <a:gd name="connsiteX2-5" fmla="*/ 1736869 w 1736869"/>
              <a:gd name="connsiteY2-6" fmla="*/ 294524 h 1037474"/>
              <a:gd name="connsiteX3-7" fmla="*/ 0 w 1736869"/>
              <a:gd name="connsiteY3-8" fmla="*/ 1037474 h 1037474"/>
              <a:gd name="connsiteX0-9" fmla="*/ 369815 w 1135134"/>
              <a:gd name="connsiteY0-10" fmla="*/ 675524 h 675524"/>
              <a:gd name="connsiteX1-11" fmla="*/ 0 w 1135134"/>
              <a:gd name="connsiteY1-12" fmla="*/ 0 h 675524"/>
              <a:gd name="connsiteX2-13" fmla="*/ 1135134 w 1135134"/>
              <a:gd name="connsiteY2-14" fmla="*/ 294524 h 675524"/>
              <a:gd name="connsiteX3-15" fmla="*/ 369815 w 1135134"/>
              <a:gd name="connsiteY3-16" fmla="*/ 675524 h 6755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26"/>
          <p:cNvSpPr/>
          <p:nvPr/>
        </p:nvSpPr>
        <p:spPr>
          <a:xfrm flipV="1">
            <a:off x="4016497" y="484775"/>
            <a:ext cx="261299" cy="284735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-1" fmla="*/ 0 w 1736869"/>
              <a:gd name="connsiteY0-2" fmla="*/ 1037474 h 1037474"/>
              <a:gd name="connsiteX1-3" fmla="*/ 601735 w 1736869"/>
              <a:gd name="connsiteY1-4" fmla="*/ 0 h 1037474"/>
              <a:gd name="connsiteX2-5" fmla="*/ 1736869 w 1736869"/>
              <a:gd name="connsiteY2-6" fmla="*/ 294524 h 1037474"/>
              <a:gd name="connsiteX3-7" fmla="*/ 0 w 1736869"/>
              <a:gd name="connsiteY3-8" fmla="*/ 1037474 h 1037474"/>
              <a:gd name="connsiteX0-9" fmla="*/ 369815 w 1135134"/>
              <a:gd name="connsiteY0-10" fmla="*/ 675524 h 675524"/>
              <a:gd name="connsiteX1-11" fmla="*/ 0 w 1135134"/>
              <a:gd name="connsiteY1-12" fmla="*/ 0 h 675524"/>
              <a:gd name="connsiteX2-13" fmla="*/ 1135134 w 1135134"/>
              <a:gd name="connsiteY2-14" fmla="*/ 294524 h 675524"/>
              <a:gd name="connsiteX3-15" fmla="*/ 369815 w 1135134"/>
              <a:gd name="connsiteY3-16" fmla="*/ 675524 h 675524"/>
              <a:gd name="connsiteX0-17" fmla="*/ 0 w 765319"/>
              <a:gd name="connsiteY0-18" fmla="*/ 1666124 h 1666124"/>
              <a:gd name="connsiteX1-19" fmla="*/ 87385 w 765319"/>
              <a:gd name="connsiteY1-20" fmla="*/ 0 h 1666124"/>
              <a:gd name="connsiteX2-21" fmla="*/ 765319 w 765319"/>
              <a:gd name="connsiteY2-22" fmla="*/ 1285124 h 1666124"/>
              <a:gd name="connsiteX3-23" fmla="*/ 0 w 765319"/>
              <a:gd name="connsiteY3-24" fmla="*/ 1666124 h 1666124"/>
              <a:gd name="connsiteX0-25" fmla="*/ 0 w 765319"/>
              <a:gd name="connsiteY0-26" fmla="*/ 381000 h 833962"/>
              <a:gd name="connsiteX1-27" fmla="*/ 726014 w 765319"/>
              <a:gd name="connsiteY1-28" fmla="*/ 833962 h 833962"/>
              <a:gd name="connsiteX2-29" fmla="*/ 765319 w 765319"/>
              <a:gd name="connsiteY2-30" fmla="*/ 0 h 833962"/>
              <a:gd name="connsiteX3-31" fmla="*/ 0 w 765319"/>
              <a:gd name="connsiteY3-32" fmla="*/ 381000 h 833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65319" h="833962">
                <a:moveTo>
                  <a:pt x="0" y="381000"/>
                </a:moveTo>
                <a:lnTo>
                  <a:pt x="726014" y="833962"/>
                </a:lnTo>
                <a:lnTo>
                  <a:pt x="765319" y="0"/>
                </a:lnTo>
                <a:lnTo>
                  <a:pt x="0" y="38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110252" y="1434356"/>
            <a:ext cx="6478926" cy="234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b="1" dirty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颈椎病</a:t>
            </a:r>
          </a:p>
        </p:txBody>
      </p:sp>
      <p:pic>
        <p:nvPicPr>
          <p:cNvPr id="2" name="图片 1" descr="573975d85d088"/>
          <p:cNvPicPr>
            <a:picLocks noChangeAspect="1"/>
          </p:cNvPicPr>
          <p:nvPr/>
        </p:nvPicPr>
        <p:blipFill>
          <a:blip r:embed="rId2" cstate="print"/>
          <a:srcRect l="11980" t="18079" r="19360" b="8016"/>
          <a:stretch>
            <a:fillRect/>
          </a:stretch>
        </p:blipFill>
        <p:spPr>
          <a:xfrm>
            <a:off x="8712835" y="1299210"/>
            <a:ext cx="2437765" cy="2477770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49525" y="3782060"/>
            <a:ext cx="4062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endParaRPr lang="en-US" altLang="zh-CN" sz="2400" b="1" dirty="0" smtClean="0">
              <a:solidFill>
                <a:srgbClr val="4D86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dirty="0" smtClean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400" b="1" dirty="0" smtClean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天坛医院骨科病房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76450" y="2609850"/>
            <a:ext cx="8382000" cy="1771650"/>
          </a:xfrm>
          <a:custGeom>
            <a:avLst/>
            <a:gdLst>
              <a:gd name="connsiteX0" fmla="*/ 0 w 8153400"/>
              <a:gd name="connsiteY0" fmla="*/ 0 h 1428750"/>
              <a:gd name="connsiteX1" fmla="*/ 8153400 w 8153400"/>
              <a:gd name="connsiteY1" fmla="*/ 0 h 1428750"/>
              <a:gd name="connsiteX2" fmla="*/ 8153400 w 8153400"/>
              <a:gd name="connsiteY2" fmla="*/ 1428750 h 1428750"/>
              <a:gd name="connsiteX3" fmla="*/ 0 w 8153400"/>
              <a:gd name="connsiteY3" fmla="*/ 1428750 h 1428750"/>
              <a:gd name="connsiteX4" fmla="*/ 0 w 8153400"/>
              <a:gd name="connsiteY4" fmla="*/ 0 h 1428750"/>
              <a:gd name="connsiteX0-1" fmla="*/ 0 w 8382000"/>
              <a:gd name="connsiteY0-2" fmla="*/ 0 h 1771650"/>
              <a:gd name="connsiteX1-3" fmla="*/ 8153400 w 8382000"/>
              <a:gd name="connsiteY1-4" fmla="*/ 0 h 1771650"/>
              <a:gd name="connsiteX2-5" fmla="*/ 8382000 w 8382000"/>
              <a:gd name="connsiteY2-6" fmla="*/ 1771650 h 1771650"/>
              <a:gd name="connsiteX3-7" fmla="*/ 0 w 8382000"/>
              <a:gd name="connsiteY3-8" fmla="*/ 1428750 h 1771650"/>
              <a:gd name="connsiteX4-9" fmla="*/ 0 w 8382000"/>
              <a:gd name="connsiteY4-10" fmla="*/ 0 h 1771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382000" h="1771650">
                <a:moveTo>
                  <a:pt x="0" y="0"/>
                </a:moveTo>
                <a:lnTo>
                  <a:pt x="8153400" y="0"/>
                </a:lnTo>
                <a:lnTo>
                  <a:pt x="8382000" y="17716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solidFill>
            <a:srgbClr val="113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076450" y="2609850"/>
            <a:ext cx="8153400" cy="1428750"/>
          </a:xfrm>
          <a:prstGeom prst="rect">
            <a:avLst/>
          </a:prstGeom>
          <a:solidFill>
            <a:srgbClr val="4D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372099" y="1485900"/>
            <a:ext cx="1562100" cy="1562100"/>
          </a:xfrm>
          <a:prstGeom prst="ellipse">
            <a:avLst/>
          </a:prstGeom>
          <a:solidFill>
            <a:srgbClr val="4D86B3"/>
          </a:solidFill>
          <a:ln w="57150">
            <a:solidFill>
              <a:srgbClr val="F3C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600" b="1" dirty="0" smtClean="0">
                <a:solidFill>
                  <a:srgbClr val="F3C953"/>
                </a:solidFill>
              </a:rPr>
              <a:t>3</a:t>
            </a:r>
            <a:endParaRPr lang="zh-CN" altLang="en-US" sz="6600" b="1" dirty="0">
              <a:solidFill>
                <a:srgbClr val="F3C953"/>
              </a:solidFill>
            </a:endParaRPr>
          </a:p>
        </p:txBody>
      </p:sp>
      <p:sp>
        <p:nvSpPr>
          <p:cNvPr id="6" name="Copyright Notice"/>
          <p:cNvSpPr/>
          <p:nvPr/>
        </p:nvSpPr>
        <p:spPr bwMode="auto">
          <a:xfrm>
            <a:off x="4963795" y="3104515"/>
            <a:ext cx="2378710" cy="78232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b="1" cap="small" dirty="0">
                <a:solidFill>
                  <a:srgbClr val="F3C9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临床表现</a:t>
            </a:r>
            <a:endParaRPr lang="zh-CN" altLang="en-US" sz="3600" b="1" cap="small" dirty="0">
              <a:solidFill>
                <a:srgbClr val="F3C9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4424045" y="601768"/>
            <a:ext cx="3343910" cy="6521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颈椎病临床表现</a:t>
            </a:r>
            <a:endParaRPr lang="zh-CN" altLang="en-US" sz="2400" b="1" cap="small" dirty="0">
              <a:solidFill>
                <a:srgbClr val="4D86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476250" y="3058795"/>
            <a:ext cx="2414270" cy="3259455"/>
            <a:chOff x="750" y="4817"/>
            <a:chExt cx="3802" cy="5133"/>
          </a:xfrm>
        </p:grpSpPr>
        <p:pic>
          <p:nvPicPr>
            <p:cNvPr id="37" name="图片 36" descr="water_201603092136424493"/>
            <p:cNvPicPr>
              <a:picLocks noChangeAspect="1"/>
            </p:cNvPicPr>
            <p:nvPr/>
          </p:nvPicPr>
          <p:blipFill>
            <a:blip r:embed="rId2" cstate="print"/>
            <a:srcRect r="21022" b="-206"/>
            <a:stretch>
              <a:fillRect/>
            </a:stretch>
          </p:blipFill>
          <p:spPr>
            <a:xfrm>
              <a:off x="750" y="4817"/>
              <a:ext cx="3802" cy="4373"/>
            </a:xfrm>
            <a:prstGeom prst="round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1547" y="9190"/>
              <a:ext cx="2208" cy="761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颈背疼痛</a:t>
              </a:r>
              <a:endParaRPr lang="zh-CN" altLang="en-US" sz="2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244850" y="1910080"/>
            <a:ext cx="3705860" cy="2762885"/>
            <a:chOff x="5110" y="3008"/>
            <a:chExt cx="5836" cy="4351"/>
          </a:xfrm>
        </p:grpSpPr>
        <p:pic>
          <p:nvPicPr>
            <p:cNvPr id="38" name="图片 37" descr="jkjy_14857666321563"/>
            <p:cNvPicPr>
              <a:picLocks noChangeAspect="1"/>
            </p:cNvPicPr>
            <p:nvPr/>
          </p:nvPicPr>
          <p:blipFill>
            <a:blip r:embed="rId3" cstate="print"/>
            <a:srcRect r="13513" b="598"/>
            <a:stretch>
              <a:fillRect/>
            </a:stretch>
          </p:blipFill>
          <p:spPr>
            <a:xfrm>
              <a:off x="5110" y="3008"/>
              <a:ext cx="5837" cy="3489"/>
            </a:xfrm>
            <a:prstGeom prst="round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6924" y="6599"/>
              <a:ext cx="2208" cy="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肢体无力</a:t>
              </a:r>
              <a:endParaRPr lang="zh-CN" altLang="en-US" sz="3600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620000" y="1910080"/>
            <a:ext cx="3886200" cy="2762885"/>
            <a:chOff x="12000" y="3008"/>
            <a:chExt cx="6120" cy="4351"/>
          </a:xfrm>
        </p:grpSpPr>
        <p:pic>
          <p:nvPicPr>
            <p:cNvPr id="39" name="图片 38" descr="f8153238-8859-4d71-92c7-6c90330c7995"/>
            <p:cNvPicPr>
              <a:picLocks noChangeAspect="1"/>
            </p:cNvPicPr>
            <p:nvPr/>
          </p:nvPicPr>
          <p:blipFill>
            <a:blip r:embed="rId4" cstate="print"/>
            <a:srcRect l="5552" t="12876"/>
            <a:stretch>
              <a:fillRect/>
            </a:stretch>
          </p:blipFill>
          <p:spPr>
            <a:xfrm>
              <a:off x="12000" y="3008"/>
              <a:ext cx="6120" cy="3505"/>
            </a:xfrm>
            <a:prstGeom prst="round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13956" y="6599"/>
              <a:ext cx="2208" cy="7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手指发麻</a:t>
              </a:r>
              <a:endParaRPr lang="zh-CN" altLang="en-US" sz="3600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4535805" y="5287010"/>
            <a:ext cx="6228080" cy="5486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甚至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视物模糊</a:t>
            </a:r>
            <a:r>
              <a:rPr lang="zh-CN" altLang="en-US" sz="2800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心动过速</a:t>
            </a:r>
            <a:r>
              <a:rPr lang="zh-CN" altLang="en-US" sz="2800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吞咽困难</a:t>
            </a:r>
            <a:r>
              <a:rPr lang="zh-CN" altLang="en-US" sz="2800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</a:t>
            </a:r>
            <a:endParaRPr lang="zh-CN" altLang="en-US" sz="2800" b="1" dirty="0" smtClean="0">
              <a:solidFill>
                <a:srgbClr val="113A5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76450" y="2609850"/>
            <a:ext cx="8382000" cy="1771650"/>
          </a:xfrm>
          <a:custGeom>
            <a:avLst/>
            <a:gdLst>
              <a:gd name="connsiteX0" fmla="*/ 0 w 8153400"/>
              <a:gd name="connsiteY0" fmla="*/ 0 h 1428750"/>
              <a:gd name="connsiteX1" fmla="*/ 8153400 w 8153400"/>
              <a:gd name="connsiteY1" fmla="*/ 0 h 1428750"/>
              <a:gd name="connsiteX2" fmla="*/ 8153400 w 8153400"/>
              <a:gd name="connsiteY2" fmla="*/ 1428750 h 1428750"/>
              <a:gd name="connsiteX3" fmla="*/ 0 w 8153400"/>
              <a:gd name="connsiteY3" fmla="*/ 1428750 h 1428750"/>
              <a:gd name="connsiteX4" fmla="*/ 0 w 8153400"/>
              <a:gd name="connsiteY4" fmla="*/ 0 h 1428750"/>
              <a:gd name="connsiteX0-1" fmla="*/ 0 w 8382000"/>
              <a:gd name="connsiteY0-2" fmla="*/ 0 h 1771650"/>
              <a:gd name="connsiteX1-3" fmla="*/ 8153400 w 8382000"/>
              <a:gd name="connsiteY1-4" fmla="*/ 0 h 1771650"/>
              <a:gd name="connsiteX2-5" fmla="*/ 8382000 w 8382000"/>
              <a:gd name="connsiteY2-6" fmla="*/ 1771650 h 1771650"/>
              <a:gd name="connsiteX3-7" fmla="*/ 0 w 8382000"/>
              <a:gd name="connsiteY3-8" fmla="*/ 1428750 h 1771650"/>
              <a:gd name="connsiteX4-9" fmla="*/ 0 w 8382000"/>
              <a:gd name="connsiteY4-10" fmla="*/ 0 h 1771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382000" h="1771650">
                <a:moveTo>
                  <a:pt x="0" y="0"/>
                </a:moveTo>
                <a:lnTo>
                  <a:pt x="8153400" y="0"/>
                </a:lnTo>
                <a:lnTo>
                  <a:pt x="8382000" y="17716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solidFill>
            <a:srgbClr val="113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076450" y="2609850"/>
            <a:ext cx="8153400" cy="1428750"/>
          </a:xfrm>
          <a:prstGeom prst="rect">
            <a:avLst/>
          </a:prstGeom>
          <a:solidFill>
            <a:srgbClr val="4D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372099" y="1485900"/>
            <a:ext cx="1562100" cy="1562100"/>
          </a:xfrm>
          <a:prstGeom prst="ellipse">
            <a:avLst/>
          </a:prstGeom>
          <a:solidFill>
            <a:srgbClr val="4D86B3"/>
          </a:solidFill>
          <a:ln w="57150">
            <a:solidFill>
              <a:srgbClr val="F3C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600" b="1" dirty="0" smtClean="0">
                <a:solidFill>
                  <a:srgbClr val="F3C953"/>
                </a:solidFill>
              </a:rPr>
              <a:t>4</a:t>
            </a:r>
            <a:endParaRPr lang="zh-CN" altLang="en-US" sz="6600" b="1" dirty="0">
              <a:solidFill>
                <a:srgbClr val="F3C953"/>
              </a:solidFill>
            </a:endParaRPr>
          </a:p>
        </p:txBody>
      </p:sp>
      <p:sp>
        <p:nvSpPr>
          <p:cNvPr id="6" name="Copyright Notice"/>
          <p:cNvSpPr/>
          <p:nvPr/>
        </p:nvSpPr>
        <p:spPr bwMode="auto">
          <a:xfrm>
            <a:off x="5522595" y="3104515"/>
            <a:ext cx="1261110" cy="78232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b="1" cap="small" dirty="0">
                <a:solidFill>
                  <a:srgbClr val="F3C9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预防</a:t>
            </a:r>
            <a:endParaRPr lang="zh-CN" altLang="en-US" sz="3600" b="1" cap="small" dirty="0">
              <a:solidFill>
                <a:srgbClr val="F3C95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4881246" y="601768"/>
            <a:ext cx="2429510" cy="6521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颈椎病预防</a:t>
            </a:r>
            <a:endParaRPr lang="zh-CN" altLang="en-US" sz="2400" b="1" cap="small" dirty="0">
              <a:solidFill>
                <a:srgbClr val="113A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077970" y="2973705"/>
            <a:ext cx="8113395" cy="3884295"/>
            <a:chOff x="6422" y="4683"/>
            <a:chExt cx="12777" cy="6117"/>
          </a:xfrm>
        </p:grpSpPr>
        <p:sp>
          <p:nvSpPr>
            <p:cNvPr id="37" name="Freeform 5"/>
            <p:cNvSpPr/>
            <p:nvPr/>
          </p:nvSpPr>
          <p:spPr bwMode="auto">
            <a:xfrm>
              <a:off x="6422" y="8802"/>
              <a:ext cx="7494" cy="1998"/>
            </a:xfrm>
            <a:custGeom>
              <a:avLst/>
              <a:gdLst>
                <a:gd name="T0" fmla="*/ 0 w 251"/>
                <a:gd name="T1" fmla="*/ 67 h 67"/>
                <a:gd name="T2" fmla="*/ 0 w 251"/>
                <a:gd name="T3" fmla="*/ 67 h 67"/>
                <a:gd name="T4" fmla="*/ 251 w 251"/>
                <a:gd name="T5" fmla="*/ 67 h 67"/>
                <a:gd name="T6" fmla="*/ 251 w 251"/>
                <a:gd name="T7" fmla="*/ 0 h 67"/>
                <a:gd name="T8" fmla="*/ 0 w 251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67">
                  <a:moveTo>
                    <a:pt x="0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251" y="67"/>
                    <a:pt x="251" y="67"/>
                    <a:pt x="251" y="67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78" y="38"/>
                    <a:pt x="92" y="62"/>
                    <a:pt x="0" y="67"/>
                  </a:cubicBezTo>
                  <a:close/>
                </a:path>
              </a:pathLst>
            </a:custGeom>
            <a:solidFill>
              <a:srgbClr val="113A59"/>
            </a:solidFill>
            <a:ln>
              <a:noFill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4035" y="7726"/>
              <a:ext cx="1760" cy="3074"/>
            </a:xfrm>
            <a:custGeom>
              <a:avLst/>
              <a:gdLst>
                <a:gd name="T0" fmla="*/ 0 w 59"/>
                <a:gd name="T1" fmla="*/ 36 h 103"/>
                <a:gd name="T2" fmla="*/ 0 w 59"/>
                <a:gd name="T3" fmla="*/ 103 h 103"/>
                <a:gd name="T4" fmla="*/ 59 w 59"/>
                <a:gd name="T5" fmla="*/ 103 h 103"/>
                <a:gd name="T6" fmla="*/ 59 w 59"/>
                <a:gd name="T7" fmla="*/ 0 h 103"/>
                <a:gd name="T8" fmla="*/ 0 w 59"/>
                <a:gd name="T9" fmla="*/ 3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03">
                  <a:moveTo>
                    <a:pt x="0" y="36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1" y="13"/>
                    <a:pt x="21" y="25"/>
                    <a:pt x="0" y="36"/>
                  </a:cubicBezTo>
                  <a:close/>
                </a:path>
              </a:pathLst>
            </a:custGeom>
            <a:solidFill>
              <a:srgbClr val="4D86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18273" y="4683"/>
              <a:ext cx="927" cy="6117"/>
            </a:xfrm>
            <a:custGeom>
              <a:avLst/>
              <a:gdLst>
                <a:gd name="T0" fmla="*/ 31 w 31"/>
                <a:gd name="T1" fmla="*/ 0 h 205"/>
                <a:gd name="T2" fmla="*/ 28 w 31"/>
                <a:gd name="T3" fmla="*/ 0 h 205"/>
                <a:gd name="T4" fmla="*/ 0 w 31"/>
                <a:gd name="T5" fmla="*/ 36 h 205"/>
                <a:gd name="T6" fmla="*/ 0 w 31"/>
                <a:gd name="T7" fmla="*/ 205 h 205"/>
                <a:gd name="T8" fmla="*/ 31 w 31"/>
                <a:gd name="T9" fmla="*/ 205 h 205"/>
                <a:gd name="T10" fmla="*/ 31 w 31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05">
                  <a:moveTo>
                    <a:pt x="31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0" y="13"/>
                    <a:pt x="11" y="25"/>
                    <a:pt x="0" y="3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1" y="205"/>
                    <a:pt x="31" y="205"/>
                    <a:pt x="31" y="205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4D86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15948" y="5758"/>
              <a:ext cx="2207" cy="5042"/>
            </a:xfrm>
            <a:custGeom>
              <a:avLst/>
              <a:gdLst>
                <a:gd name="T0" fmla="*/ 0 w 74"/>
                <a:gd name="T1" fmla="*/ 66 h 169"/>
                <a:gd name="T2" fmla="*/ 0 w 74"/>
                <a:gd name="T3" fmla="*/ 169 h 169"/>
                <a:gd name="T4" fmla="*/ 74 w 74"/>
                <a:gd name="T5" fmla="*/ 169 h 169"/>
                <a:gd name="T6" fmla="*/ 74 w 74"/>
                <a:gd name="T7" fmla="*/ 0 h 169"/>
                <a:gd name="T8" fmla="*/ 0 w 74"/>
                <a:gd name="T9" fmla="*/ 6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69">
                  <a:moveTo>
                    <a:pt x="0" y="66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2" y="24"/>
                    <a:pt x="28" y="47"/>
                    <a:pt x="0" y="66"/>
                  </a:cubicBezTo>
                  <a:close/>
                </a:path>
              </a:pathLst>
            </a:custGeom>
            <a:solidFill>
              <a:srgbClr val="113A59"/>
            </a:solidFill>
            <a:ln>
              <a:noFill/>
            </a:ln>
          </p:spPr>
          <p:txBody>
            <a:bodyPr/>
            <a:lstStyle/>
            <a:p>
              <a:endParaRPr lang="zh-CN" altLang="en-US" sz="2800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55650" y="1456690"/>
            <a:ext cx="10227945" cy="2305050"/>
            <a:chOff x="1190" y="2294"/>
            <a:chExt cx="16107" cy="3630"/>
          </a:xfrm>
        </p:grpSpPr>
        <p:sp>
          <p:nvSpPr>
            <p:cNvPr id="55" name="文本框 54"/>
            <p:cNvSpPr txBox="1"/>
            <p:nvPr/>
          </p:nvSpPr>
          <p:spPr>
            <a:xfrm rot="20940000">
              <a:off x="1190" y="3575"/>
              <a:ext cx="8928" cy="1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为什么低头对颈椎有危害？</a:t>
              </a:r>
            </a:p>
          </p:txBody>
        </p:sp>
        <p:pic>
          <p:nvPicPr>
            <p:cNvPr id="56" name="图片 55" descr="003yH277zy76QrVA7M1cd&amp;690"/>
            <p:cNvPicPr>
              <a:picLocks noChangeAspect="1"/>
            </p:cNvPicPr>
            <p:nvPr/>
          </p:nvPicPr>
          <p:blipFill>
            <a:blip r:embed="rId2" cstate="print"/>
            <a:srcRect r="6460"/>
            <a:stretch>
              <a:fillRect/>
            </a:stretch>
          </p:blipFill>
          <p:spPr>
            <a:xfrm>
              <a:off x="10999" y="2294"/>
              <a:ext cx="6299" cy="363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57" name="图片 56" descr="360截图201703111744002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575" y="3761740"/>
            <a:ext cx="2257425" cy="2305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" name="图片 57" descr="360截图2017031117451537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9820" y="3868420"/>
            <a:ext cx="3915410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4881246" y="601768"/>
            <a:ext cx="2429510" cy="6521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颈椎病预防</a:t>
            </a:r>
            <a:endParaRPr lang="en-US" sz="2400" b="1" cap="small" dirty="0">
              <a:solidFill>
                <a:srgbClr val="113A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590550" y="1553845"/>
            <a:ext cx="24688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警惕颈椎病</a:t>
            </a:r>
          </a:p>
        </p:txBody>
      </p:sp>
      <p:pic>
        <p:nvPicPr>
          <p:cNvPr id="81" name="图片 80" descr="360截图2017031210470069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3455" y="2847340"/>
            <a:ext cx="4544695" cy="2854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" name="图片 81" descr="360截图2017031210482720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5110" y="2595245"/>
            <a:ext cx="2576830" cy="3389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4881246" y="601768"/>
            <a:ext cx="2429510" cy="6521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颈椎病预防</a:t>
            </a:r>
            <a:endParaRPr lang="en-US" sz="2400" b="1" cap="small" dirty="0">
              <a:solidFill>
                <a:srgbClr val="113A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590550" y="1553845"/>
            <a:ext cx="56692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如何判断已经患有颈椎病？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3518535" y="2615565"/>
            <a:ext cx="5154930" cy="3447415"/>
            <a:chOff x="5541" y="4119"/>
            <a:chExt cx="8118" cy="5429"/>
          </a:xfrm>
        </p:grpSpPr>
        <p:pic>
          <p:nvPicPr>
            <p:cNvPr id="37" name="图片 36" descr="360截图2017031210530592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1" y="4119"/>
              <a:ext cx="8118" cy="42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文本框 37"/>
            <p:cNvSpPr txBox="1"/>
            <p:nvPr/>
          </p:nvSpPr>
          <p:spPr>
            <a:xfrm>
              <a:off x="7240" y="8480"/>
              <a:ext cx="4720" cy="106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600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Hoffmann征</a:t>
              </a: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4881246" y="601768"/>
            <a:ext cx="2429510" cy="6521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颈椎病预防</a:t>
            </a:r>
            <a:endParaRPr lang="en-US" sz="2400" b="1" cap="small" dirty="0">
              <a:solidFill>
                <a:srgbClr val="113A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590550" y="1553845"/>
            <a:ext cx="56692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如何判断已经患有颈椎病？</a:t>
            </a:r>
          </a:p>
        </p:txBody>
      </p:sp>
      <p:pic>
        <p:nvPicPr>
          <p:cNvPr id="37" name="图片 36" descr="360截图2017031117295319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885" y="2976880"/>
            <a:ext cx="5582920" cy="300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图片 37" descr="360截图201703111731517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0755" y="2849245"/>
            <a:ext cx="4044950" cy="3259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4881246" y="601768"/>
            <a:ext cx="2429510" cy="6521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颈椎病预防</a:t>
            </a:r>
            <a:endParaRPr lang="zh-CN" altLang="en-US" sz="2400" b="1" cap="small" dirty="0">
              <a:solidFill>
                <a:srgbClr val="113A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 flipH="1">
            <a:off x="3810" y="4098925"/>
            <a:ext cx="4876800" cy="2757805"/>
            <a:chOff x="4178" y="1304"/>
            <a:chExt cx="12777" cy="6117"/>
          </a:xfrm>
        </p:grpSpPr>
        <p:sp>
          <p:nvSpPr>
            <p:cNvPr id="37" name="Freeform 5"/>
            <p:cNvSpPr/>
            <p:nvPr/>
          </p:nvSpPr>
          <p:spPr bwMode="auto">
            <a:xfrm>
              <a:off x="4178" y="5423"/>
              <a:ext cx="7494" cy="1998"/>
            </a:xfrm>
            <a:custGeom>
              <a:avLst/>
              <a:gdLst>
                <a:gd name="T0" fmla="*/ 0 w 251"/>
                <a:gd name="T1" fmla="*/ 67 h 67"/>
                <a:gd name="T2" fmla="*/ 0 w 251"/>
                <a:gd name="T3" fmla="*/ 67 h 67"/>
                <a:gd name="T4" fmla="*/ 251 w 251"/>
                <a:gd name="T5" fmla="*/ 67 h 67"/>
                <a:gd name="T6" fmla="*/ 251 w 251"/>
                <a:gd name="T7" fmla="*/ 0 h 67"/>
                <a:gd name="T8" fmla="*/ 0 w 251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67">
                  <a:moveTo>
                    <a:pt x="0" y="67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251" y="67"/>
                    <a:pt x="251" y="67"/>
                    <a:pt x="251" y="67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78" y="38"/>
                    <a:pt x="92" y="62"/>
                    <a:pt x="0" y="67"/>
                  </a:cubicBezTo>
                  <a:close/>
                </a:path>
              </a:pathLst>
            </a:custGeom>
            <a:solidFill>
              <a:srgbClr val="113A59"/>
            </a:solidFill>
            <a:ln>
              <a:noFill/>
            </a:ln>
          </p:spPr>
          <p:txBody>
            <a:bodyPr/>
            <a:lstStyle/>
            <a:p>
              <a:endParaRPr lang="zh-CN" altLang="en-US" sz="2800"/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1791" y="4347"/>
              <a:ext cx="1760" cy="3074"/>
            </a:xfrm>
            <a:custGeom>
              <a:avLst/>
              <a:gdLst>
                <a:gd name="T0" fmla="*/ 0 w 59"/>
                <a:gd name="T1" fmla="*/ 36 h 103"/>
                <a:gd name="T2" fmla="*/ 0 w 59"/>
                <a:gd name="T3" fmla="*/ 103 h 103"/>
                <a:gd name="T4" fmla="*/ 59 w 59"/>
                <a:gd name="T5" fmla="*/ 103 h 103"/>
                <a:gd name="T6" fmla="*/ 59 w 59"/>
                <a:gd name="T7" fmla="*/ 0 h 103"/>
                <a:gd name="T8" fmla="*/ 0 w 59"/>
                <a:gd name="T9" fmla="*/ 3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03">
                  <a:moveTo>
                    <a:pt x="0" y="36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1" y="13"/>
                    <a:pt x="21" y="25"/>
                    <a:pt x="0" y="36"/>
                  </a:cubicBezTo>
                  <a:close/>
                </a:path>
              </a:pathLst>
            </a:custGeom>
            <a:solidFill>
              <a:srgbClr val="4D86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16029" y="1304"/>
              <a:ext cx="927" cy="6117"/>
            </a:xfrm>
            <a:custGeom>
              <a:avLst/>
              <a:gdLst>
                <a:gd name="T0" fmla="*/ 31 w 31"/>
                <a:gd name="T1" fmla="*/ 0 h 205"/>
                <a:gd name="T2" fmla="*/ 28 w 31"/>
                <a:gd name="T3" fmla="*/ 0 h 205"/>
                <a:gd name="T4" fmla="*/ 0 w 31"/>
                <a:gd name="T5" fmla="*/ 36 h 205"/>
                <a:gd name="T6" fmla="*/ 0 w 31"/>
                <a:gd name="T7" fmla="*/ 205 h 205"/>
                <a:gd name="T8" fmla="*/ 31 w 31"/>
                <a:gd name="T9" fmla="*/ 205 h 205"/>
                <a:gd name="T10" fmla="*/ 31 w 31"/>
                <a:gd name="T1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05">
                  <a:moveTo>
                    <a:pt x="31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0" y="13"/>
                    <a:pt x="11" y="25"/>
                    <a:pt x="0" y="3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1" y="205"/>
                    <a:pt x="31" y="205"/>
                    <a:pt x="31" y="205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4D86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200"/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13704" y="2379"/>
              <a:ext cx="2207" cy="5042"/>
            </a:xfrm>
            <a:custGeom>
              <a:avLst/>
              <a:gdLst>
                <a:gd name="T0" fmla="*/ 0 w 74"/>
                <a:gd name="T1" fmla="*/ 66 h 169"/>
                <a:gd name="T2" fmla="*/ 0 w 74"/>
                <a:gd name="T3" fmla="*/ 169 h 169"/>
                <a:gd name="T4" fmla="*/ 74 w 74"/>
                <a:gd name="T5" fmla="*/ 169 h 169"/>
                <a:gd name="T6" fmla="*/ 74 w 74"/>
                <a:gd name="T7" fmla="*/ 0 h 169"/>
                <a:gd name="T8" fmla="*/ 0 w 74"/>
                <a:gd name="T9" fmla="*/ 6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69">
                  <a:moveTo>
                    <a:pt x="0" y="66"/>
                  </a:moveTo>
                  <a:cubicBezTo>
                    <a:pt x="0" y="169"/>
                    <a:pt x="0" y="169"/>
                    <a:pt x="0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2" y="24"/>
                    <a:pt x="28" y="47"/>
                    <a:pt x="0" y="66"/>
                  </a:cubicBezTo>
                  <a:close/>
                </a:path>
              </a:pathLst>
            </a:custGeom>
            <a:solidFill>
              <a:srgbClr val="113A59"/>
            </a:solidFill>
            <a:ln>
              <a:noFill/>
            </a:ln>
          </p:spPr>
          <p:txBody>
            <a:bodyPr/>
            <a:lstStyle/>
            <a:p>
              <a:endParaRPr lang="zh-CN" altLang="en-US" sz="2800"/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778510" y="1508125"/>
            <a:ext cx="10972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牵引</a:t>
            </a:r>
          </a:p>
        </p:txBody>
      </p:sp>
      <p:pic>
        <p:nvPicPr>
          <p:cNvPr id="44" name="图片 43" descr="20150820220404_eE42L.thumb.224_0 (1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6855" y="1830705"/>
            <a:ext cx="2621280" cy="2621280"/>
          </a:xfrm>
          <a:prstGeom prst="roundRect">
            <a:avLst/>
          </a:prstGeom>
        </p:spPr>
      </p:pic>
      <p:pic>
        <p:nvPicPr>
          <p:cNvPr id="45" name="图片 44" descr="18F8A6AF2A83F206A2549712F77D468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760" y="1992630"/>
            <a:ext cx="2750185" cy="4157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图片 45" descr="颈部牵引固定器（DX-A，DX-C）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97965" y="2918460"/>
            <a:ext cx="2754630" cy="2306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8" name="图片 47" descr="sl11121ey54"/>
          <p:cNvPicPr>
            <a:picLocks noChangeAspect="1"/>
          </p:cNvPicPr>
          <p:nvPr/>
        </p:nvPicPr>
        <p:blipFill>
          <a:blip r:embed="rId5" cstate="print"/>
          <a:srcRect t="2793" r="1200"/>
          <a:stretch>
            <a:fillRect/>
          </a:stretch>
        </p:blipFill>
        <p:spPr>
          <a:xfrm>
            <a:off x="5657215" y="4802505"/>
            <a:ext cx="1653540" cy="1631315"/>
          </a:xfrm>
          <a:prstGeom prst="ellipse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92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92" decel="100000"/>
                                        <p:tgtEl>
                                          <p:spTgt spid="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192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192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4881246" y="601768"/>
            <a:ext cx="2429510" cy="6521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颈椎病预防</a:t>
            </a:r>
            <a:endParaRPr lang="en-US" sz="2400" b="1" cap="small" dirty="0">
              <a:solidFill>
                <a:srgbClr val="113A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9" name="图片 38" descr="360截图20170311184145035"/>
          <p:cNvPicPr>
            <a:picLocks noChangeAspect="1"/>
          </p:cNvPicPr>
          <p:nvPr/>
        </p:nvPicPr>
        <p:blipFill>
          <a:blip r:embed="rId2" cstate="print"/>
          <a:srcRect r="9996"/>
          <a:stretch>
            <a:fillRect/>
          </a:stretch>
        </p:blipFill>
        <p:spPr>
          <a:xfrm>
            <a:off x="294005" y="2605405"/>
            <a:ext cx="3979545" cy="290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图片 39" descr="360截图2017031118422227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505" y="2605405"/>
            <a:ext cx="2315210" cy="290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图片 40" descr="360截图2017031118460230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3620" y="2605405"/>
            <a:ext cx="4379595" cy="2903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文本框 41"/>
          <p:cNvSpPr txBox="1"/>
          <p:nvPr/>
        </p:nvSpPr>
        <p:spPr>
          <a:xfrm>
            <a:off x="590550" y="1430020"/>
            <a:ext cx="29260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三步，放松法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4881246" y="601768"/>
            <a:ext cx="2429510" cy="6521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颈椎病预防</a:t>
            </a:r>
            <a:endParaRPr lang="en-US" sz="2400" b="1" cap="small" dirty="0">
              <a:solidFill>
                <a:srgbClr val="113A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590550" y="1430020"/>
            <a:ext cx="10972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枕头</a:t>
            </a:r>
          </a:p>
        </p:txBody>
      </p:sp>
      <p:pic>
        <p:nvPicPr>
          <p:cNvPr id="3" name="图片 2" descr="W02012022843584979822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1035" y="1834515"/>
            <a:ext cx="5714365" cy="3809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9" name="组合 48"/>
          <p:cNvGrpSpPr/>
          <p:nvPr/>
        </p:nvGrpSpPr>
        <p:grpSpPr>
          <a:xfrm>
            <a:off x="3489960" y="4156710"/>
            <a:ext cx="2926080" cy="2449195"/>
            <a:chOff x="5496" y="6546"/>
            <a:chExt cx="4608" cy="3857"/>
          </a:xfrm>
        </p:grpSpPr>
        <p:sp>
          <p:nvSpPr>
            <p:cNvPr id="37" name="文本框 36"/>
            <p:cNvSpPr txBox="1"/>
            <p:nvPr/>
          </p:nvSpPr>
          <p:spPr>
            <a:xfrm>
              <a:off x="5496" y="9335"/>
              <a:ext cx="4608" cy="1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平躺躺中间，</a:t>
              </a:r>
            </a:p>
          </p:txBody>
        </p:sp>
        <p:sp>
          <p:nvSpPr>
            <p:cNvPr id="44" name="上箭头 43"/>
            <p:cNvSpPr/>
            <p:nvPr/>
          </p:nvSpPr>
          <p:spPr>
            <a:xfrm rot="2280000">
              <a:off x="8412" y="6546"/>
              <a:ext cx="149" cy="2905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278880" y="4653280"/>
            <a:ext cx="2468880" cy="1952625"/>
            <a:chOff x="9888" y="7328"/>
            <a:chExt cx="3888" cy="3075"/>
          </a:xfrm>
        </p:grpSpPr>
        <p:sp>
          <p:nvSpPr>
            <p:cNvPr id="45" name="上箭头 44"/>
            <p:cNvSpPr/>
            <p:nvPr/>
          </p:nvSpPr>
          <p:spPr>
            <a:xfrm rot="20340000">
              <a:off x="12339" y="7328"/>
              <a:ext cx="120" cy="2053"/>
            </a:xfrm>
            <a:prstGeom prst="up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9888" y="9335"/>
              <a:ext cx="3888" cy="1069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侧躺躺两边</a:t>
              </a:r>
              <a:endParaRPr lang="zh-CN" altLang="en-US" sz="3600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等腰三角形 1"/>
          <p:cNvSpPr/>
          <p:nvPr/>
        </p:nvSpPr>
        <p:spPr>
          <a:xfrm rot="5400000">
            <a:off x="647700" y="446690"/>
            <a:ext cx="2057400" cy="1773620"/>
          </a:xfrm>
          <a:prstGeom prst="triangle">
            <a:avLst/>
          </a:prstGeom>
          <a:solidFill>
            <a:srgbClr val="4D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5400000">
            <a:off x="1534510" y="446690"/>
            <a:ext cx="2057400" cy="1773620"/>
          </a:xfrm>
          <a:prstGeom prst="triangle">
            <a:avLst/>
          </a:prstGeom>
          <a:solidFill>
            <a:srgbClr val="113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28415" y="749349"/>
            <a:ext cx="539115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060450" y="3025140"/>
            <a:ext cx="2239645" cy="845820"/>
            <a:chOff x="1670" y="4764"/>
            <a:chExt cx="3527" cy="1332"/>
          </a:xfrm>
        </p:grpSpPr>
        <p:grpSp>
          <p:nvGrpSpPr>
            <p:cNvPr id="11" name="组合 10"/>
            <p:cNvGrpSpPr/>
            <p:nvPr/>
          </p:nvGrpSpPr>
          <p:grpSpPr>
            <a:xfrm>
              <a:off x="1670" y="4764"/>
              <a:ext cx="1347" cy="1332"/>
              <a:chOff x="1469675" y="2728606"/>
              <a:chExt cx="2187070" cy="2162788"/>
            </a:xfrm>
          </p:grpSpPr>
          <p:grpSp>
            <p:nvGrpSpPr>
              <p:cNvPr id="5" name="组合 4"/>
              <p:cNvGrpSpPr/>
              <p:nvPr/>
            </p:nvGrpSpPr>
            <p:grpSpPr>
              <a:xfrm flipH="1">
                <a:off x="1469675" y="2728606"/>
                <a:ext cx="2187070" cy="1081394"/>
                <a:chOff x="4956670" y="4443106"/>
                <a:chExt cx="4884016" cy="2414894"/>
              </a:xfrm>
            </p:grpSpPr>
            <p:sp>
              <p:nvSpPr>
                <p:cNvPr id="6" name="等腰三角形 5"/>
                <p:cNvSpPr/>
                <p:nvPr/>
              </p:nvSpPr>
              <p:spPr>
                <a:xfrm>
                  <a:off x="4956670" y="4443106"/>
                  <a:ext cx="4884016" cy="2414894"/>
                </a:xfrm>
                <a:prstGeom prst="triangle">
                  <a:avLst/>
                </a:prstGeom>
                <a:solidFill>
                  <a:srgbClr val="4D86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任意多边形 6"/>
                <p:cNvSpPr/>
                <p:nvPr/>
              </p:nvSpPr>
              <p:spPr>
                <a:xfrm>
                  <a:off x="4956670" y="4443106"/>
                  <a:ext cx="2442008" cy="2414894"/>
                </a:xfrm>
                <a:custGeom>
                  <a:avLst/>
                  <a:gdLst>
                    <a:gd name="connsiteX0" fmla="*/ 2442008 w 2442008"/>
                    <a:gd name="connsiteY0" fmla="*/ 0 h 2414894"/>
                    <a:gd name="connsiteX1" fmla="*/ 2415869 w 2442008"/>
                    <a:gd name="connsiteY1" fmla="*/ 2414894 h 2414894"/>
                    <a:gd name="connsiteX2" fmla="*/ 0 w 2442008"/>
                    <a:gd name="connsiteY2" fmla="*/ 2414894 h 241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42008" h="2414894">
                      <a:moveTo>
                        <a:pt x="2442008" y="0"/>
                      </a:moveTo>
                      <a:lnTo>
                        <a:pt x="2415869" y="2414894"/>
                      </a:lnTo>
                      <a:lnTo>
                        <a:pt x="0" y="2414894"/>
                      </a:lnTo>
                      <a:close/>
                    </a:path>
                  </a:pathLst>
                </a:custGeom>
                <a:solidFill>
                  <a:srgbClr val="113A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V="1">
                <a:off x="1469675" y="3810000"/>
                <a:ext cx="2187070" cy="1081394"/>
                <a:chOff x="4956670" y="4443106"/>
                <a:chExt cx="4884016" cy="2414894"/>
              </a:xfrm>
            </p:grpSpPr>
            <p:sp>
              <p:nvSpPr>
                <p:cNvPr id="9" name="等腰三角形 8"/>
                <p:cNvSpPr/>
                <p:nvPr/>
              </p:nvSpPr>
              <p:spPr>
                <a:xfrm>
                  <a:off x="4956670" y="4443106"/>
                  <a:ext cx="4884016" cy="2414894"/>
                </a:xfrm>
                <a:prstGeom prst="triangle">
                  <a:avLst/>
                </a:prstGeom>
                <a:solidFill>
                  <a:srgbClr val="4D86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>
                  <a:off x="4956670" y="4443106"/>
                  <a:ext cx="2442008" cy="2414894"/>
                </a:xfrm>
                <a:custGeom>
                  <a:avLst/>
                  <a:gdLst>
                    <a:gd name="connsiteX0" fmla="*/ 2442008 w 2442008"/>
                    <a:gd name="connsiteY0" fmla="*/ 0 h 2414894"/>
                    <a:gd name="connsiteX1" fmla="*/ 2415869 w 2442008"/>
                    <a:gd name="connsiteY1" fmla="*/ 2414894 h 2414894"/>
                    <a:gd name="connsiteX2" fmla="*/ 0 w 2442008"/>
                    <a:gd name="connsiteY2" fmla="*/ 2414894 h 241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42008" h="2414894">
                      <a:moveTo>
                        <a:pt x="2442008" y="0"/>
                      </a:moveTo>
                      <a:lnTo>
                        <a:pt x="2415869" y="2414894"/>
                      </a:lnTo>
                      <a:lnTo>
                        <a:pt x="0" y="2414894"/>
                      </a:lnTo>
                      <a:close/>
                    </a:path>
                  </a:pathLst>
                </a:custGeom>
                <a:solidFill>
                  <a:srgbClr val="113A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3" name="Copyright Notice"/>
            <p:cNvSpPr/>
            <p:nvPr/>
          </p:nvSpPr>
          <p:spPr bwMode="auto">
            <a:xfrm>
              <a:off x="3531" y="4924"/>
              <a:ext cx="1666" cy="1027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b="1" cap="small" dirty="0">
                  <a:solidFill>
                    <a:srgbClr val="4D8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概述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47695" y="4777740"/>
            <a:ext cx="3162300" cy="845820"/>
            <a:chOff x="4957" y="7524"/>
            <a:chExt cx="4980" cy="1332"/>
          </a:xfrm>
        </p:grpSpPr>
        <p:grpSp>
          <p:nvGrpSpPr>
            <p:cNvPr id="12" name="组合 11"/>
            <p:cNvGrpSpPr/>
            <p:nvPr/>
          </p:nvGrpSpPr>
          <p:grpSpPr>
            <a:xfrm>
              <a:off x="4957" y="7524"/>
              <a:ext cx="1347" cy="1332"/>
              <a:chOff x="1469675" y="2728606"/>
              <a:chExt cx="2187070" cy="2162788"/>
            </a:xfrm>
          </p:grpSpPr>
          <p:grpSp>
            <p:nvGrpSpPr>
              <p:cNvPr id="13" name="组合 12"/>
              <p:cNvGrpSpPr/>
              <p:nvPr/>
            </p:nvGrpSpPr>
            <p:grpSpPr>
              <a:xfrm flipH="1">
                <a:off x="1469675" y="2728606"/>
                <a:ext cx="2187070" cy="1081394"/>
                <a:chOff x="4956670" y="4443106"/>
                <a:chExt cx="4884016" cy="2414894"/>
              </a:xfrm>
            </p:grpSpPr>
            <p:sp>
              <p:nvSpPr>
                <p:cNvPr id="17" name="等腰三角形 16"/>
                <p:cNvSpPr/>
                <p:nvPr/>
              </p:nvSpPr>
              <p:spPr>
                <a:xfrm>
                  <a:off x="4956670" y="4443106"/>
                  <a:ext cx="4884016" cy="2414894"/>
                </a:xfrm>
                <a:prstGeom prst="triangle">
                  <a:avLst/>
                </a:prstGeom>
                <a:solidFill>
                  <a:srgbClr val="4D86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>
                  <a:off x="4956670" y="4443106"/>
                  <a:ext cx="2442008" cy="2414894"/>
                </a:xfrm>
                <a:custGeom>
                  <a:avLst/>
                  <a:gdLst>
                    <a:gd name="connsiteX0" fmla="*/ 2442008 w 2442008"/>
                    <a:gd name="connsiteY0" fmla="*/ 0 h 2414894"/>
                    <a:gd name="connsiteX1" fmla="*/ 2415869 w 2442008"/>
                    <a:gd name="connsiteY1" fmla="*/ 2414894 h 2414894"/>
                    <a:gd name="connsiteX2" fmla="*/ 0 w 2442008"/>
                    <a:gd name="connsiteY2" fmla="*/ 2414894 h 241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42008" h="2414894">
                      <a:moveTo>
                        <a:pt x="2442008" y="0"/>
                      </a:moveTo>
                      <a:lnTo>
                        <a:pt x="2415869" y="2414894"/>
                      </a:lnTo>
                      <a:lnTo>
                        <a:pt x="0" y="2414894"/>
                      </a:lnTo>
                      <a:close/>
                    </a:path>
                  </a:pathLst>
                </a:custGeom>
                <a:solidFill>
                  <a:srgbClr val="113A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flipV="1">
                <a:off x="1469675" y="3810000"/>
                <a:ext cx="2187070" cy="1081394"/>
                <a:chOff x="4956670" y="4443106"/>
                <a:chExt cx="4884016" cy="2414894"/>
              </a:xfrm>
            </p:grpSpPr>
            <p:sp>
              <p:nvSpPr>
                <p:cNvPr id="15" name="等腰三角形 14"/>
                <p:cNvSpPr/>
                <p:nvPr/>
              </p:nvSpPr>
              <p:spPr>
                <a:xfrm>
                  <a:off x="4956670" y="4443106"/>
                  <a:ext cx="4884016" cy="2414894"/>
                </a:xfrm>
                <a:prstGeom prst="triangle">
                  <a:avLst/>
                </a:prstGeom>
                <a:solidFill>
                  <a:srgbClr val="4D86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4956670" y="4443106"/>
                  <a:ext cx="2442008" cy="2414894"/>
                </a:xfrm>
                <a:custGeom>
                  <a:avLst/>
                  <a:gdLst>
                    <a:gd name="connsiteX0" fmla="*/ 2442008 w 2442008"/>
                    <a:gd name="connsiteY0" fmla="*/ 0 h 2414894"/>
                    <a:gd name="connsiteX1" fmla="*/ 2415869 w 2442008"/>
                    <a:gd name="connsiteY1" fmla="*/ 2414894 h 2414894"/>
                    <a:gd name="connsiteX2" fmla="*/ 0 w 2442008"/>
                    <a:gd name="connsiteY2" fmla="*/ 2414894 h 241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42008" h="2414894">
                      <a:moveTo>
                        <a:pt x="2442008" y="0"/>
                      </a:moveTo>
                      <a:lnTo>
                        <a:pt x="2415869" y="2414894"/>
                      </a:lnTo>
                      <a:lnTo>
                        <a:pt x="0" y="2414894"/>
                      </a:lnTo>
                      <a:close/>
                    </a:path>
                  </a:pathLst>
                </a:custGeom>
                <a:solidFill>
                  <a:srgbClr val="113A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34" name="Copyright Notice"/>
            <p:cNvSpPr/>
            <p:nvPr/>
          </p:nvSpPr>
          <p:spPr bwMode="auto">
            <a:xfrm>
              <a:off x="6831" y="7649"/>
              <a:ext cx="3106" cy="1027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b="1" cap="small" dirty="0">
                  <a:solidFill>
                    <a:srgbClr val="4D8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临床表现</a:t>
              </a:r>
              <a:endParaRPr lang="zh-CN" altLang="en-US" sz="24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882640" y="3025140"/>
            <a:ext cx="2442210" cy="845820"/>
            <a:chOff x="9264" y="4764"/>
            <a:chExt cx="3846" cy="1332"/>
          </a:xfrm>
        </p:grpSpPr>
        <p:grpSp>
          <p:nvGrpSpPr>
            <p:cNvPr id="35" name="组合 34"/>
            <p:cNvGrpSpPr/>
            <p:nvPr/>
          </p:nvGrpSpPr>
          <p:grpSpPr>
            <a:xfrm>
              <a:off x="9264" y="4764"/>
              <a:ext cx="1347" cy="1332"/>
              <a:chOff x="1469675" y="2728606"/>
              <a:chExt cx="2187070" cy="2162788"/>
            </a:xfrm>
          </p:grpSpPr>
          <p:grpSp>
            <p:nvGrpSpPr>
              <p:cNvPr id="36" name="组合 35"/>
              <p:cNvGrpSpPr/>
              <p:nvPr/>
            </p:nvGrpSpPr>
            <p:grpSpPr>
              <a:xfrm flipH="1">
                <a:off x="1469675" y="2728606"/>
                <a:ext cx="2187070" cy="1081394"/>
                <a:chOff x="4956670" y="4443106"/>
                <a:chExt cx="4884016" cy="2414894"/>
              </a:xfrm>
            </p:grpSpPr>
            <p:sp>
              <p:nvSpPr>
                <p:cNvPr id="40" name="等腰三角形 39"/>
                <p:cNvSpPr/>
                <p:nvPr/>
              </p:nvSpPr>
              <p:spPr>
                <a:xfrm>
                  <a:off x="4956670" y="4443106"/>
                  <a:ext cx="4884016" cy="2414894"/>
                </a:xfrm>
                <a:prstGeom prst="triangle">
                  <a:avLst/>
                </a:prstGeom>
                <a:solidFill>
                  <a:srgbClr val="4D86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任意多边形 40"/>
                <p:cNvSpPr/>
                <p:nvPr/>
              </p:nvSpPr>
              <p:spPr>
                <a:xfrm>
                  <a:off x="4956670" y="4443106"/>
                  <a:ext cx="2442008" cy="2414894"/>
                </a:xfrm>
                <a:custGeom>
                  <a:avLst/>
                  <a:gdLst>
                    <a:gd name="connsiteX0" fmla="*/ 2442008 w 2442008"/>
                    <a:gd name="connsiteY0" fmla="*/ 0 h 2414894"/>
                    <a:gd name="connsiteX1" fmla="*/ 2415869 w 2442008"/>
                    <a:gd name="connsiteY1" fmla="*/ 2414894 h 2414894"/>
                    <a:gd name="connsiteX2" fmla="*/ 0 w 2442008"/>
                    <a:gd name="connsiteY2" fmla="*/ 2414894 h 241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42008" h="2414894">
                      <a:moveTo>
                        <a:pt x="2442008" y="0"/>
                      </a:moveTo>
                      <a:lnTo>
                        <a:pt x="2415869" y="2414894"/>
                      </a:lnTo>
                      <a:lnTo>
                        <a:pt x="0" y="2414894"/>
                      </a:lnTo>
                      <a:close/>
                    </a:path>
                  </a:pathLst>
                </a:custGeom>
                <a:solidFill>
                  <a:srgbClr val="113A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7" name="组合 36"/>
              <p:cNvGrpSpPr/>
              <p:nvPr/>
            </p:nvGrpSpPr>
            <p:grpSpPr>
              <a:xfrm flipV="1">
                <a:off x="1469675" y="3810000"/>
                <a:ext cx="2187070" cy="1081394"/>
                <a:chOff x="4956670" y="4443106"/>
                <a:chExt cx="4884016" cy="2414894"/>
              </a:xfrm>
            </p:grpSpPr>
            <p:sp>
              <p:nvSpPr>
                <p:cNvPr id="38" name="等腰三角形 37"/>
                <p:cNvSpPr/>
                <p:nvPr/>
              </p:nvSpPr>
              <p:spPr>
                <a:xfrm>
                  <a:off x="4956670" y="4443106"/>
                  <a:ext cx="4884016" cy="2414894"/>
                </a:xfrm>
                <a:prstGeom prst="triangle">
                  <a:avLst/>
                </a:prstGeom>
                <a:solidFill>
                  <a:srgbClr val="4D86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>
                  <a:off x="4956670" y="4443106"/>
                  <a:ext cx="2442008" cy="2414894"/>
                </a:xfrm>
                <a:custGeom>
                  <a:avLst/>
                  <a:gdLst>
                    <a:gd name="connsiteX0" fmla="*/ 2442008 w 2442008"/>
                    <a:gd name="connsiteY0" fmla="*/ 0 h 2414894"/>
                    <a:gd name="connsiteX1" fmla="*/ 2415869 w 2442008"/>
                    <a:gd name="connsiteY1" fmla="*/ 2414894 h 2414894"/>
                    <a:gd name="connsiteX2" fmla="*/ 0 w 2442008"/>
                    <a:gd name="connsiteY2" fmla="*/ 2414894 h 241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42008" h="2414894">
                      <a:moveTo>
                        <a:pt x="2442008" y="0"/>
                      </a:moveTo>
                      <a:lnTo>
                        <a:pt x="2415869" y="2414894"/>
                      </a:lnTo>
                      <a:lnTo>
                        <a:pt x="0" y="2414894"/>
                      </a:lnTo>
                      <a:close/>
                    </a:path>
                  </a:pathLst>
                </a:custGeom>
                <a:solidFill>
                  <a:srgbClr val="113A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49" name="Copyright Notice"/>
            <p:cNvSpPr/>
            <p:nvPr/>
          </p:nvSpPr>
          <p:spPr bwMode="auto">
            <a:xfrm>
              <a:off x="11444" y="4924"/>
              <a:ext cx="1666" cy="1027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b="1" cap="small" dirty="0">
                  <a:solidFill>
                    <a:srgbClr val="4D8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病因</a:t>
              </a:r>
              <a:endParaRPr lang="zh-CN" altLang="en-US" sz="24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453120" y="4777740"/>
            <a:ext cx="2501265" cy="845820"/>
            <a:chOff x="13312" y="7524"/>
            <a:chExt cx="3939" cy="1332"/>
          </a:xfrm>
        </p:grpSpPr>
        <p:grpSp>
          <p:nvGrpSpPr>
            <p:cNvPr id="42" name="组合 41"/>
            <p:cNvGrpSpPr/>
            <p:nvPr/>
          </p:nvGrpSpPr>
          <p:grpSpPr>
            <a:xfrm>
              <a:off x="13312" y="7524"/>
              <a:ext cx="1347" cy="1332"/>
              <a:chOff x="1469675" y="2728606"/>
              <a:chExt cx="2187070" cy="2162788"/>
            </a:xfrm>
          </p:grpSpPr>
          <p:grpSp>
            <p:nvGrpSpPr>
              <p:cNvPr id="43" name="组合 42"/>
              <p:cNvGrpSpPr/>
              <p:nvPr/>
            </p:nvGrpSpPr>
            <p:grpSpPr>
              <a:xfrm flipH="1">
                <a:off x="1469675" y="2728606"/>
                <a:ext cx="2187070" cy="1081394"/>
                <a:chOff x="4956670" y="4443106"/>
                <a:chExt cx="4884016" cy="2414894"/>
              </a:xfrm>
            </p:grpSpPr>
            <p:sp>
              <p:nvSpPr>
                <p:cNvPr id="47" name="等腰三角形 46"/>
                <p:cNvSpPr/>
                <p:nvPr/>
              </p:nvSpPr>
              <p:spPr>
                <a:xfrm>
                  <a:off x="4956670" y="4443106"/>
                  <a:ext cx="4884016" cy="2414894"/>
                </a:xfrm>
                <a:prstGeom prst="triangle">
                  <a:avLst/>
                </a:prstGeom>
                <a:solidFill>
                  <a:srgbClr val="4D86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任意多边形 47"/>
                <p:cNvSpPr/>
                <p:nvPr/>
              </p:nvSpPr>
              <p:spPr>
                <a:xfrm>
                  <a:off x="4956670" y="4443106"/>
                  <a:ext cx="2442008" cy="2414894"/>
                </a:xfrm>
                <a:custGeom>
                  <a:avLst/>
                  <a:gdLst>
                    <a:gd name="connsiteX0" fmla="*/ 2442008 w 2442008"/>
                    <a:gd name="connsiteY0" fmla="*/ 0 h 2414894"/>
                    <a:gd name="connsiteX1" fmla="*/ 2415869 w 2442008"/>
                    <a:gd name="connsiteY1" fmla="*/ 2414894 h 2414894"/>
                    <a:gd name="connsiteX2" fmla="*/ 0 w 2442008"/>
                    <a:gd name="connsiteY2" fmla="*/ 2414894 h 241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42008" h="2414894">
                      <a:moveTo>
                        <a:pt x="2442008" y="0"/>
                      </a:moveTo>
                      <a:lnTo>
                        <a:pt x="2415869" y="2414894"/>
                      </a:lnTo>
                      <a:lnTo>
                        <a:pt x="0" y="2414894"/>
                      </a:lnTo>
                      <a:close/>
                    </a:path>
                  </a:pathLst>
                </a:custGeom>
                <a:solidFill>
                  <a:srgbClr val="113A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 flipV="1">
                <a:off x="1469675" y="3810000"/>
                <a:ext cx="2187070" cy="1081394"/>
                <a:chOff x="4956670" y="4443106"/>
                <a:chExt cx="4884016" cy="2414894"/>
              </a:xfrm>
            </p:grpSpPr>
            <p:sp>
              <p:nvSpPr>
                <p:cNvPr id="45" name="等腰三角形 44"/>
                <p:cNvSpPr/>
                <p:nvPr/>
              </p:nvSpPr>
              <p:spPr>
                <a:xfrm>
                  <a:off x="4956670" y="4443106"/>
                  <a:ext cx="4884016" cy="2414894"/>
                </a:xfrm>
                <a:prstGeom prst="triangle">
                  <a:avLst/>
                </a:prstGeom>
                <a:solidFill>
                  <a:srgbClr val="4D86B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任意多边形 45"/>
                <p:cNvSpPr/>
                <p:nvPr/>
              </p:nvSpPr>
              <p:spPr>
                <a:xfrm>
                  <a:off x="4956670" y="4443106"/>
                  <a:ext cx="2442008" cy="2414894"/>
                </a:xfrm>
                <a:custGeom>
                  <a:avLst/>
                  <a:gdLst>
                    <a:gd name="connsiteX0" fmla="*/ 2442008 w 2442008"/>
                    <a:gd name="connsiteY0" fmla="*/ 0 h 2414894"/>
                    <a:gd name="connsiteX1" fmla="*/ 2415869 w 2442008"/>
                    <a:gd name="connsiteY1" fmla="*/ 2414894 h 2414894"/>
                    <a:gd name="connsiteX2" fmla="*/ 0 w 2442008"/>
                    <a:gd name="connsiteY2" fmla="*/ 2414894 h 241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42008" h="2414894">
                      <a:moveTo>
                        <a:pt x="2442008" y="0"/>
                      </a:moveTo>
                      <a:lnTo>
                        <a:pt x="2415869" y="2414894"/>
                      </a:lnTo>
                      <a:lnTo>
                        <a:pt x="0" y="2414894"/>
                      </a:lnTo>
                      <a:close/>
                    </a:path>
                  </a:pathLst>
                </a:custGeom>
                <a:solidFill>
                  <a:srgbClr val="113A5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50" name="Copyright Notice"/>
            <p:cNvSpPr/>
            <p:nvPr/>
          </p:nvSpPr>
          <p:spPr bwMode="auto">
            <a:xfrm>
              <a:off x="15585" y="7649"/>
              <a:ext cx="1666" cy="1027"/>
            </a:xfrm>
            <a:prstGeom prst="rect">
              <a:avLst/>
            </a:prstGeom>
            <a:noFill/>
            <a:ln w="6350" cap="flat" cmpd="sng" algn="ctr">
              <a:noFill/>
              <a:prstDash val="soli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FFFFF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72000" tIns="32400" rIns="72000" bIns="32400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3600" b="1" cap="small" dirty="0">
                  <a:solidFill>
                    <a:srgbClr val="4D86B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预防</a:t>
              </a:r>
              <a:endParaRPr lang="zh-CN" altLang="en-US" sz="24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4881246" y="601768"/>
            <a:ext cx="2429510" cy="6521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颈椎病预防</a:t>
            </a:r>
            <a:endParaRPr lang="en-US" sz="2400" b="1" cap="small" dirty="0">
              <a:solidFill>
                <a:srgbClr val="113A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590550" y="1430020"/>
            <a:ext cx="10972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枕头</a:t>
            </a:r>
          </a:p>
        </p:txBody>
      </p:sp>
      <p:pic>
        <p:nvPicPr>
          <p:cNvPr id="1026" name="Picture 2" descr="C:\Users\静\Desktop\2beaab02500d9cea82358cd20a6ec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6492" y="1238250"/>
            <a:ext cx="65151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4881246" y="601768"/>
            <a:ext cx="2429510" cy="6521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颈椎病预防</a:t>
            </a:r>
            <a:endParaRPr lang="en-US" sz="2400" b="1" cap="small" dirty="0">
              <a:solidFill>
                <a:srgbClr val="113A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922020" y="2232660"/>
            <a:ext cx="10972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运动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857885" y="4291965"/>
            <a:ext cx="4904740" cy="2462530"/>
            <a:chOff x="1351" y="6759"/>
            <a:chExt cx="7724" cy="3878"/>
          </a:xfrm>
        </p:grpSpPr>
        <p:pic>
          <p:nvPicPr>
            <p:cNvPr id="38" name="图片 37" descr="sy_57388585839"/>
            <p:cNvPicPr>
              <a:picLocks noChangeAspect="1"/>
            </p:cNvPicPr>
            <p:nvPr/>
          </p:nvPicPr>
          <p:blipFill>
            <a:blip r:embed="rId2" cstate="print"/>
            <a:srcRect t="3178" b="10806"/>
            <a:stretch>
              <a:fillRect/>
            </a:stretch>
          </p:blipFill>
          <p:spPr>
            <a:xfrm>
              <a:off x="1351" y="6759"/>
              <a:ext cx="6116" cy="3879"/>
            </a:xfrm>
            <a:prstGeom prst="round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7863" y="7668"/>
              <a:ext cx="1213" cy="230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600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放风筝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486015" y="4291965"/>
            <a:ext cx="3946525" cy="2462530"/>
            <a:chOff x="11789" y="6759"/>
            <a:chExt cx="6215" cy="3878"/>
          </a:xfrm>
        </p:grpSpPr>
        <p:pic>
          <p:nvPicPr>
            <p:cNvPr id="39" name="图片 38" descr="u=3083987374,2146268751&amp;fm=214&amp;gp=0"/>
            <p:cNvPicPr>
              <a:picLocks noChangeAspect="1"/>
            </p:cNvPicPr>
            <p:nvPr/>
          </p:nvPicPr>
          <p:blipFill>
            <a:blip r:embed="rId3" cstate="print"/>
            <a:srcRect l="9382" t="3201" r="12163"/>
            <a:stretch>
              <a:fillRect/>
            </a:stretch>
          </p:blipFill>
          <p:spPr>
            <a:xfrm>
              <a:off x="11789" y="6759"/>
              <a:ext cx="4683" cy="3879"/>
            </a:xfrm>
            <a:prstGeom prst="round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16792" y="7668"/>
              <a:ext cx="1213" cy="158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600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游泳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765550" y="1504315"/>
            <a:ext cx="6306185" cy="2520950"/>
            <a:chOff x="5114" y="2231"/>
            <a:chExt cx="9931" cy="3970"/>
          </a:xfrm>
        </p:grpSpPr>
        <p:pic>
          <p:nvPicPr>
            <p:cNvPr id="46" name="图片 45" descr="eaf81a4c510fd9f900401112232dd42a2834a472"/>
            <p:cNvPicPr>
              <a:picLocks noChangeAspect="1"/>
            </p:cNvPicPr>
            <p:nvPr/>
          </p:nvPicPr>
          <p:blipFill>
            <a:blip r:embed="rId4" cstate="print"/>
            <a:srcRect t="9632" b="14432"/>
            <a:stretch>
              <a:fillRect/>
            </a:stretch>
          </p:blipFill>
          <p:spPr>
            <a:xfrm>
              <a:off x="5114" y="2231"/>
              <a:ext cx="8473" cy="3971"/>
            </a:xfrm>
            <a:prstGeom prst="roundRect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13833" y="2962"/>
              <a:ext cx="1213" cy="230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3600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羽毛球</a:t>
              </a: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4881246" y="601768"/>
            <a:ext cx="2429510" cy="6521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颈椎病预防</a:t>
            </a:r>
            <a:endParaRPr lang="en-US" sz="2400" b="1" cap="small" dirty="0">
              <a:solidFill>
                <a:srgbClr val="113A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2" name="文本框 41"/>
          <p:cNvSpPr txBox="1"/>
          <p:nvPr/>
        </p:nvSpPr>
        <p:spPr>
          <a:xfrm>
            <a:off x="590550" y="1430020"/>
            <a:ext cx="29260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用头</a:t>
            </a: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写字</a:t>
            </a: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pic>
        <p:nvPicPr>
          <p:cNvPr id="3" name="图片 2" descr="be08702d486846fc843ea1f27a9e81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6370" y="2567940"/>
            <a:ext cx="423926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文本框 36"/>
          <p:cNvSpPr txBox="1"/>
          <p:nvPr/>
        </p:nvSpPr>
        <p:spPr>
          <a:xfrm>
            <a:off x="4881245" y="5013325"/>
            <a:ext cx="2468880" cy="1070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6000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en-US" altLang="zh-CN" sz="6000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956670" y="4443106"/>
            <a:ext cx="4884016" cy="2414894"/>
            <a:chOff x="4956670" y="4443106"/>
            <a:chExt cx="4884016" cy="2414894"/>
          </a:xfrm>
        </p:grpSpPr>
        <p:sp>
          <p:nvSpPr>
            <p:cNvPr id="5" name="等腰三角形 4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4D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11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92614" y="5410200"/>
            <a:ext cx="2928111" cy="1447800"/>
            <a:chOff x="4956670" y="4443106"/>
            <a:chExt cx="4884016" cy="2414894"/>
          </a:xfrm>
        </p:grpSpPr>
        <p:sp>
          <p:nvSpPr>
            <p:cNvPr id="16" name="等腰三角形 15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4D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11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721714" y="5048250"/>
            <a:ext cx="3660139" cy="1809750"/>
            <a:chOff x="4956670" y="4443106"/>
            <a:chExt cx="4884016" cy="2414894"/>
          </a:xfrm>
        </p:grpSpPr>
        <p:sp>
          <p:nvSpPr>
            <p:cNvPr id="19" name="等腰三角形 18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4D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11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028559" y="6342960"/>
            <a:ext cx="1041643" cy="515039"/>
            <a:chOff x="4956670" y="4443106"/>
            <a:chExt cx="4884016" cy="2414894"/>
          </a:xfrm>
        </p:grpSpPr>
        <p:sp>
          <p:nvSpPr>
            <p:cNvPr id="22" name="等腰三角形 21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4D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11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150357" y="6342960"/>
            <a:ext cx="1041643" cy="515039"/>
            <a:chOff x="4956670" y="4443106"/>
            <a:chExt cx="4884016" cy="2414894"/>
          </a:xfrm>
        </p:grpSpPr>
        <p:sp>
          <p:nvSpPr>
            <p:cNvPr id="25" name="等腰三角形 24"/>
            <p:cNvSpPr/>
            <p:nvPr/>
          </p:nvSpPr>
          <p:spPr>
            <a:xfrm>
              <a:off x="4956670" y="4443106"/>
              <a:ext cx="4884016" cy="2414894"/>
            </a:xfrm>
            <a:prstGeom prst="triangle">
              <a:avLst/>
            </a:prstGeom>
            <a:solidFill>
              <a:srgbClr val="4D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956670" y="4443106"/>
              <a:ext cx="2442008" cy="2414894"/>
            </a:xfrm>
            <a:custGeom>
              <a:avLst/>
              <a:gdLst>
                <a:gd name="connsiteX0" fmla="*/ 2442008 w 2442008"/>
                <a:gd name="connsiteY0" fmla="*/ 0 h 2414894"/>
                <a:gd name="connsiteX1" fmla="*/ 2415869 w 2442008"/>
                <a:gd name="connsiteY1" fmla="*/ 2414894 h 2414894"/>
                <a:gd name="connsiteX2" fmla="*/ 0 w 2442008"/>
                <a:gd name="connsiteY2" fmla="*/ 2414894 h 241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2008" h="2414894">
                  <a:moveTo>
                    <a:pt x="2442008" y="0"/>
                  </a:moveTo>
                  <a:lnTo>
                    <a:pt x="2415869" y="2414894"/>
                  </a:lnTo>
                  <a:lnTo>
                    <a:pt x="0" y="2414894"/>
                  </a:lnTo>
                  <a:close/>
                </a:path>
              </a:pathLst>
            </a:custGeom>
            <a:solidFill>
              <a:srgbClr val="11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等腰三角形 26"/>
          <p:cNvSpPr/>
          <p:nvPr/>
        </p:nvSpPr>
        <p:spPr>
          <a:xfrm>
            <a:off x="1426824" y="681134"/>
            <a:ext cx="1736869" cy="1037474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-1" fmla="*/ 0 w 1736869"/>
              <a:gd name="connsiteY0-2" fmla="*/ 1037474 h 1037474"/>
              <a:gd name="connsiteX1-3" fmla="*/ 601735 w 1736869"/>
              <a:gd name="connsiteY1-4" fmla="*/ 0 h 1037474"/>
              <a:gd name="connsiteX2-5" fmla="*/ 1736869 w 1736869"/>
              <a:gd name="connsiteY2-6" fmla="*/ 294524 h 1037474"/>
              <a:gd name="connsiteX3-7" fmla="*/ 0 w 1736869"/>
              <a:gd name="connsiteY3-8" fmla="*/ 1037474 h 1037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36869" h="1037474">
                <a:moveTo>
                  <a:pt x="0" y="1037474"/>
                </a:moveTo>
                <a:lnTo>
                  <a:pt x="601735" y="0"/>
                </a:lnTo>
                <a:lnTo>
                  <a:pt x="1736869" y="294524"/>
                </a:lnTo>
                <a:lnTo>
                  <a:pt x="0" y="10374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等腰三角形 26"/>
          <p:cNvSpPr/>
          <p:nvPr/>
        </p:nvSpPr>
        <p:spPr>
          <a:xfrm>
            <a:off x="3163693" y="681134"/>
            <a:ext cx="1184419" cy="1799474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-1" fmla="*/ 0 w 1736869"/>
              <a:gd name="connsiteY0-2" fmla="*/ 1037474 h 1037474"/>
              <a:gd name="connsiteX1-3" fmla="*/ 601735 w 1736869"/>
              <a:gd name="connsiteY1-4" fmla="*/ 0 h 1037474"/>
              <a:gd name="connsiteX2-5" fmla="*/ 1736869 w 1736869"/>
              <a:gd name="connsiteY2-6" fmla="*/ 294524 h 1037474"/>
              <a:gd name="connsiteX3-7" fmla="*/ 0 w 1736869"/>
              <a:gd name="connsiteY3-8" fmla="*/ 1037474 h 1037474"/>
              <a:gd name="connsiteX0-9" fmla="*/ 0 w 1184419"/>
              <a:gd name="connsiteY0-10" fmla="*/ 1037474 h 1799474"/>
              <a:gd name="connsiteX1-11" fmla="*/ 601735 w 1184419"/>
              <a:gd name="connsiteY1-12" fmla="*/ 0 h 1799474"/>
              <a:gd name="connsiteX2-13" fmla="*/ 1184419 w 1184419"/>
              <a:gd name="connsiteY2-14" fmla="*/ 1799474 h 1799474"/>
              <a:gd name="connsiteX3-15" fmla="*/ 0 w 1184419"/>
              <a:gd name="connsiteY3-16" fmla="*/ 1037474 h 1799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84419" h="1799474">
                <a:moveTo>
                  <a:pt x="0" y="1037474"/>
                </a:moveTo>
                <a:lnTo>
                  <a:pt x="601735" y="0"/>
                </a:lnTo>
                <a:lnTo>
                  <a:pt x="1184419" y="1799474"/>
                </a:lnTo>
                <a:lnTo>
                  <a:pt x="0" y="10374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26"/>
          <p:cNvSpPr/>
          <p:nvPr/>
        </p:nvSpPr>
        <p:spPr>
          <a:xfrm>
            <a:off x="1379529" y="3373729"/>
            <a:ext cx="1135134" cy="675524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-1" fmla="*/ 0 w 1736869"/>
              <a:gd name="connsiteY0-2" fmla="*/ 1037474 h 1037474"/>
              <a:gd name="connsiteX1-3" fmla="*/ 601735 w 1736869"/>
              <a:gd name="connsiteY1-4" fmla="*/ 0 h 1037474"/>
              <a:gd name="connsiteX2-5" fmla="*/ 1736869 w 1736869"/>
              <a:gd name="connsiteY2-6" fmla="*/ 294524 h 1037474"/>
              <a:gd name="connsiteX3-7" fmla="*/ 0 w 1736869"/>
              <a:gd name="connsiteY3-8" fmla="*/ 1037474 h 1037474"/>
              <a:gd name="connsiteX0-9" fmla="*/ 369815 w 1135134"/>
              <a:gd name="connsiteY0-10" fmla="*/ 675524 h 675524"/>
              <a:gd name="connsiteX1-11" fmla="*/ 0 w 1135134"/>
              <a:gd name="connsiteY1-12" fmla="*/ 0 h 675524"/>
              <a:gd name="connsiteX2-13" fmla="*/ 1135134 w 1135134"/>
              <a:gd name="connsiteY2-14" fmla="*/ 294524 h 675524"/>
              <a:gd name="connsiteX3-15" fmla="*/ 369815 w 1135134"/>
              <a:gd name="connsiteY3-16" fmla="*/ 675524 h 6755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26"/>
          <p:cNvSpPr/>
          <p:nvPr/>
        </p:nvSpPr>
        <p:spPr>
          <a:xfrm>
            <a:off x="661505" y="1286994"/>
            <a:ext cx="765319" cy="1666124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-1" fmla="*/ 0 w 1736869"/>
              <a:gd name="connsiteY0-2" fmla="*/ 1037474 h 1037474"/>
              <a:gd name="connsiteX1-3" fmla="*/ 601735 w 1736869"/>
              <a:gd name="connsiteY1-4" fmla="*/ 0 h 1037474"/>
              <a:gd name="connsiteX2-5" fmla="*/ 1736869 w 1736869"/>
              <a:gd name="connsiteY2-6" fmla="*/ 294524 h 1037474"/>
              <a:gd name="connsiteX3-7" fmla="*/ 0 w 1736869"/>
              <a:gd name="connsiteY3-8" fmla="*/ 1037474 h 1037474"/>
              <a:gd name="connsiteX0-9" fmla="*/ 369815 w 1135134"/>
              <a:gd name="connsiteY0-10" fmla="*/ 675524 h 675524"/>
              <a:gd name="connsiteX1-11" fmla="*/ 0 w 1135134"/>
              <a:gd name="connsiteY1-12" fmla="*/ 0 h 675524"/>
              <a:gd name="connsiteX2-13" fmla="*/ 1135134 w 1135134"/>
              <a:gd name="connsiteY2-14" fmla="*/ 294524 h 675524"/>
              <a:gd name="connsiteX3-15" fmla="*/ 369815 w 1135134"/>
              <a:gd name="connsiteY3-16" fmla="*/ 675524 h 675524"/>
              <a:gd name="connsiteX0-17" fmla="*/ 0 w 765319"/>
              <a:gd name="connsiteY0-18" fmla="*/ 1666124 h 1666124"/>
              <a:gd name="connsiteX1-19" fmla="*/ 87385 w 765319"/>
              <a:gd name="connsiteY1-20" fmla="*/ 0 h 1666124"/>
              <a:gd name="connsiteX2-21" fmla="*/ 765319 w 765319"/>
              <a:gd name="connsiteY2-22" fmla="*/ 1285124 h 1666124"/>
              <a:gd name="connsiteX3-23" fmla="*/ 0 w 765319"/>
              <a:gd name="connsiteY3-24" fmla="*/ 1666124 h 16661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65319" h="1666124">
                <a:moveTo>
                  <a:pt x="0" y="1666124"/>
                </a:moveTo>
                <a:lnTo>
                  <a:pt x="87385" y="0"/>
                </a:lnTo>
                <a:lnTo>
                  <a:pt x="765319" y="1285124"/>
                </a:lnTo>
                <a:lnTo>
                  <a:pt x="0" y="16661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26"/>
          <p:cNvSpPr/>
          <p:nvPr/>
        </p:nvSpPr>
        <p:spPr>
          <a:xfrm rot="8497073">
            <a:off x="4580028" y="783138"/>
            <a:ext cx="394698" cy="859270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-1" fmla="*/ 0 w 1736869"/>
              <a:gd name="connsiteY0-2" fmla="*/ 1037474 h 1037474"/>
              <a:gd name="connsiteX1-3" fmla="*/ 601735 w 1736869"/>
              <a:gd name="connsiteY1-4" fmla="*/ 0 h 1037474"/>
              <a:gd name="connsiteX2-5" fmla="*/ 1736869 w 1736869"/>
              <a:gd name="connsiteY2-6" fmla="*/ 294524 h 1037474"/>
              <a:gd name="connsiteX3-7" fmla="*/ 0 w 1736869"/>
              <a:gd name="connsiteY3-8" fmla="*/ 1037474 h 1037474"/>
              <a:gd name="connsiteX0-9" fmla="*/ 369815 w 1135134"/>
              <a:gd name="connsiteY0-10" fmla="*/ 675524 h 675524"/>
              <a:gd name="connsiteX1-11" fmla="*/ 0 w 1135134"/>
              <a:gd name="connsiteY1-12" fmla="*/ 0 h 675524"/>
              <a:gd name="connsiteX2-13" fmla="*/ 1135134 w 1135134"/>
              <a:gd name="connsiteY2-14" fmla="*/ 294524 h 675524"/>
              <a:gd name="connsiteX3-15" fmla="*/ 369815 w 1135134"/>
              <a:gd name="connsiteY3-16" fmla="*/ 675524 h 675524"/>
              <a:gd name="connsiteX0-17" fmla="*/ 0 w 765319"/>
              <a:gd name="connsiteY0-18" fmla="*/ 1666124 h 1666124"/>
              <a:gd name="connsiteX1-19" fmla="*/ 87385 w 765319"/>
              <a:gd name="connsiteY1-20" fmla="*/ 0 h 1666124"/>
              <a:gd name="connsiteX2-21" fmla="*/ 765319 w 765319"/>
              <a:gd name="connsiteY2-22" fmla="*/ 1285124 h 1666124"/>
              <a:gd name="connsiteX3-23" fmla="*/ 0 w 765319"/>
              <a:gd name="connsiteY3-24" fmla="*/ 1666124 h 16661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65319" h="1666124">
                <a:moveTo>
                  <a:pt x="0" y="1666124"/>
                </a:moveTo>
                <a:lnTo>
                  <a:pt x="87385" y="0"/>
                </a:lnTo>
                <a:lnTo>
                  <a:pt x="765319" y="1285124"/>
                </a:lnTo>
                <a:lnTo>
                  <a:pt x="0" y="16661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等腰三角形 26"/>
          <p:cNvSpPr/>
          <p:nvPr/>
        </p:nvSpPr>
        <p:spPr>
          <a:xfrm rot="5400000">
            <a:off x="354598" y="3502720"/>
            <a:ext cx="708360" cy="802557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-1" fmla="*/ 0 w 1736869"/>
              <a:gd name="connsiteY0-2" fmla="*/ 1037474 h 1037474"/>
              <a:gd name="connsiteX1-3" fmla="*/ 601735 w 1736869"/>
              <a:gd name="connsiteY1-4" fmla="*/ 0 h 1037474"/>
              <a:gd name="connsiteX2-5" fmla="*/ 1736869 w 1736869"/>
              <a:gd name="connsiteY2-6" fmla="*/ 294524 h 1037474"/>
              <a:gd name="connsiteX3-7" fmla="*/ 0 w 1736869"/>
              <a:gd name="connsiteY3-8" fmla="*/ 1037474 h 1037474"/>
              <a:gd name="connsiteX0-9" fmla="*/ 369815 w 1135134"/>
              <a:gd name="connsiteY0-10" fmla="*/ 675524 h 675524"/>
              <a:gd name="connsiteX1-11" fmla="*/ 0 w 1135134"/>
              <a:gd name="connsiteY1-12" fmla="*/ 0 h 675524"/>
              <a:gd name="connsiteX2-13" fmla="*/ 1135134 w 1135134"/>
              <a:gd name="connsiteY2-14" fmla="*/ 294524 h 675524"/>
              <a:gd name="connsiteX3-15" fmla="*/ 369815 w 1135134"/>
              <a:gd name="connsiteY3-16" fmla="*/ 675524 h 675524"/>
              <a:gd name="connsiteX0-17" fmla="*/ 369815 w 1135134"/>
              <a:gd name="connsiteY0-18" fmla="*/ 675524 h 675524"/>
              <a:gd name="connsiteX1-19" fmla="*/ 0 w 1135134"/>
              <a:gd name="connsiteY1-20" fmla="*/ 0 h 675524"/>
              <a:gd name="connsiteX2-21" fmla="*/ 1135134 w 1135134"/>
              <a:gd name="connsiteY2-22" fmla="*/ 391312 h 675524"/>
              <a:gd name="connsiteX3-23" fmla="*/ 369815 w 1135134"/>
              <a:gd name="connsiteY3-24" fmla="*/ 675524 h 675524"/>
              <a:gd name="connsiteX0-25" fmla="*/ 369815 w 1199659"/>
              <a:gd name="connsiteY0-26" fmla="*/ 675524 h 1359189"/>
              <a:gd name="connsiteX1-27" fmla="*/ 0 w 1199659"/>
              <a:gd name="connsiteY1-28" fmla="*/ 0 h 1359189"/>
              <a:gd name="connsiteX2-29" fmla="*/ 1199659 w 1199659"/>
              <a:gd name="connsiteY2-30" fmla="*/ 1359189 h 1359189"/>
              <a:gd name="connsiteX3-31" fmla="*/ 369815 w 1199659"/>
              <a:gd name="connsiteY3-32" fmla="*/ 675524 h 13591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99659" h="1359189">
                <a:moveTo>
                  <a:pt x="369815" y="675524"/>
                </a:moveTo>
                <a:lnTo>
                  <a:pt x="0" y="0"/>
                </a:lnTo>
                <a:lnTo>
                  <a:pt x="1199659" y="1359189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26"/>
          <p:cNvSpPr/>
          <p:nvPr/>
        </p:nvSpPr>
        <p:spPr>
          <a:xfrm rot="8958318">
            <a:off x="1751403" y="4281685"/>
            <a:ext cx="277156" cy="164937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-1" fmla="*/ 0 w 1736869"/>
              <a:gd name="connsiteY0-2" fmla="*/ 1037474 h 1037474"/>
              <a:gd name="connsiteX1-3" fmla="*/ 601735 w 1736869"/>
              <a:gd name="connsiteY1-4" fmla="*/ 0 h 1037474"/>
              <a:gd name="connsiteX2-5" fmla="*/ 1736869 w 1736869"/>
              <a:gd name="connsiteY2-6" fmla="*/ 294524 h 1037474"/>
              <a:gd name="connsiteX3-7" fmla="*/ 0 w 1736869"/>
              <a:gd name="connsiteY3-8" fmla="*/ 1037474 h 1037474"/>
              <a:gd name="connsiteX0-9" fmla="*/ 369815 w 1135134"/>
              <a:gd name="connsiteY0-10" fmla="*/ 675524 h 675524"/>
              <a:gd name="connsiteX1-11" fmla="*/ 0 w 1135134"/>
              <a:gd name="connsiteY1-12" fmla="*/ 0 h 675524"/>
              <a:gd name="connsiteX2-13" fmla="*/ 1135134 w 1135134"/>
              <a:gd name="connsiteY2-14" fmla="*/ 294524 h 675524"/>
              <a:gd name="connsiteX3-15" fmla="*/ 369815 w 1135134"/>
              <a:gd name="connsiteY3-16" fmla="*/ 675524 h 6755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35134" h="675524">
                <a:moveTo>
                  <a:pt x="369815" y="675524"/>
                </a:moveTo>
                <a:lnTo>
                  <a:pt x="0" y="0"/>
                </a:lnTo>
                <a:lnTo>
                  <a:pt x="1135134" y="294524"/>
                </a:lnTo>
                <a:lnTo>
                  <a:pt x="369815" y="6755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26"/>
          <p:cNvSpPr/>
          <p:nvPr/>
        </p:nvSpPr>
        <p:spPr>
          <a:xfrm flipV="1">
            <a:off x="4016497" y="484775"/>
            <a:ext cx="261299" cy="284735"/>
          </a:xfrm>
          <a:custGeom>
            <a:avLst/>
            <a:gdLst>
              <a:gd name="connsiteX0" fmla="*/ 0 w 1203469"/>
              <a:gd name="connsiteY0" fmla="*/ 1037474 h 1037474"/>
              <a:gd name="connsiteX1" fmla="*/ 601735 w 1203469"/>
              <a:gd name="connsiteY1" fmla="*/ 0 h 1037474"/>
              <a:gd name="connsiteX2" fmla="*/ 1203469 w 1203469"/>
              <a:gd name="connsiteY2" fmla="*/ 1037474 h 1037474"/>
              <a:gd name="connsiteX3" fmla="*/ 0 w 1203469"/>
              <a:gd name="connsiteY3" fmla="*/ 1037474 h 1037474"/>
              <a:gd name="connsiteX0-1" fmla="*/ 0 w 1736869"/>
              <a:gd name="connsiteY0-2" fmla="*/ 1037474 h 1037474"/>
              <a:gd name="connsiteX1-3" fmla="*/ 601735 w 1736869"/>
              <a:gd name="connsiteY1-4" fmla="*/ 0 h 1037474"/>
              <a:gd name="connsiteX2-5" fmla="*/ 1736869 w 1736869"/>
              <a:gd name="connsiteY2-6" fmla="*/ 294524 h 1037474"/>
              <a:gd name="connsiteX3-7" fmla="*/ 0 w 1736869"/>
              <a:gd name="connsiteY3-8" fmla="*/ 1037474 h 1037474"/>
              <a:gd name="connsiteX0-9" fmla="*/ 369815 w 1135134"/>
              <a:gd name="connsiteY0-10" fmla="*/ 675524 h 675524"/>
              <a:gd name="connsiteX1-11" fmla="*/ 0 w 1135134"/>
              <a:gd name="connsiteY1-12" fmla="*/ 0 h 675524"/>
              <a:gd name="connsiteX2-13" fmla="*/ 1135134 w 1135134"/>
              <a:gd name="connsiteY2-14" fmla="*/ 294524 h 675524"/>
              <a:gd name="connsiteX3-15" fmla="*/ 369815 w 1135134"/>
              <a:gd name="connsiteY3-16" fmla="*/ 675524 h 675524"/>
              <a:gd name="connsiteX0-17" fmla="*/ 0 w 765319"/>
              <a:gd name="connsiteY0-18" fmla="*/ 1666124 h 1666124"/>
              <a:gd name="connsiteX1-19" fmla="*/ 87385 w 765319"/>
              <a:gd name="connsiteY1-20" fmla="*/ 0 h 1666124"/>
              <a:gd name="connsiteX2-21" fmla="*/ 765319 w 765319"/>
              <a:gd name="connsiteY2-22" fmla="*/ 1285124 h 1666124"/>
              <a:gd name="connsiteX3-23" fmla="*/ 0 w 765319"/>
              <a:gd name="connsiteY3-24" fmla="*/ 1666124 h 1666124"/>
              <a:gd name="connsiteX0-25" fmla="*/ 0 w 765319"/>
              <a:gd name="connsiteY0-26" fmla="*/ 381000 h 833962"/>
              <a:gd name="connsiteX1-27" fmla="*/ 726014 w 765319"/>
              <a:gd name="connsiteY1-28" fmla="*/ 833962 h 833962"/>
              <a:gd name="connsiteX2-29" fmla="*/ 765319 w 765319"/>
              <a:gd name="connsiteY2-30" fmla="*/ 0 h 833962"/>
              <a:gd name="connsiteX3-31" fmla="*/ 0 w 765319"/>
              <a:gd name="connsiteY3-32" fmla="*/ 381000 h 8339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765319" h="833962">
                <a:moveTo>
                  <a:pt x="0" y="381000"/>
                </a:moveTo>
                <a:lnTo>
                  <a:pt x="726014" y="833962"/>
                </a:lnTo>
                <a:lnTo>
                  <a:pt x="765319" y="0"/>
                </a:lnTo>
                <a:lnTo>
                  <a:pt x="0" y="38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379220" y="1287145"/>
            <a:ext cx="3754755" cy="234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b="1" dirty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76450" y="2609850"/>
            <a:ext cx="8382000" cy="1771650"/>
            <a:chOff x="3270" y="4110"/>
            <a:chExt cx="13200" cy="2790"/>
          </a:xfrm>
        </p:grpSpPr>
        <p:sp>
          <p:nvSpPr>
            <p:cNvPr id="4" name="矩形 3"/>
            <p:cNvSpPr/>
            <p:nvPr/>
          </p:nvSpPr>
          <p:spPr>
            <a:xfrm>
              <a:off x="3270" y="4110"/>
              <a:ext cx="13200" cy="2790"/>
            </a:xfrm>
            <a:custGeom>
              <a:avLst/>
              <a:gdLst>
                <a:gd name="connsiteX0" fmla="*/ 0 w 8153400"/>
                <a:gd name="connsiteY0" fmla="*/ 0 h 1428750"/>
                <a:gd name="connsiteX1" fmla="*/ 8153400 w 8153400"/>
                <a:gd name="connsiteY1" fmla="*/ 0 h 1428750"/>
                <a:gd name="connsiteX2" fmla="*/ 8153400 w 8153400"/>
                <a:gd name="connsiteY2" fmla="*/ 1428750 h 1428750"/>
                <a:gd name="connsiteX3" fmla="*/ 0 w 8153400"/>
                <a:gd name="connsiteY3" fmla="*/ 1428750 h 1428750"/>
                <a:gd name="connsiteX4" fmla="*/ 0 w 8153400"/>
                <a:gd name="connsiteY4" fmla="*/ 0 h 1428750"/>
                <a:gd name="connsiteX0-1" fmla="*/ 0 w 8382000"/>
                <a:gd name="connsiteY0-2" fmla="*/ 0 h 1771650"/>
                <a:gd name="connsiteX1-3" fmla="*/ 8153400 w 8382000"/>
                <a:gd name="connsiteY1-4" fmla="*/ 0 h 1771650"/>
                <a:gd name="connsiteX2-5" fmla="*/ 8382000 w 8382000"/>
                <a:gd name="connsiteY2-6" fmla="*/ 1771650 h 1771650"/>
                <a:gd name="connsiteX3-7" fmla="*/ 0 w 8382000"/>
                <a:gd name="connsiteY3-8" fmla="*/ 1428750 h 1771650"/>
                <a:gd name="connsiteX4-9" fmla="*/ 0 w 8382000"/>
                <a:gd name="connsiteY4-10" fmla="*/ 0 h 1771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382000" h="1771650">
                  <a:moveTo>
                    <a:pt x="0" y="0"/>
                  </a:moveTo>
                  <a:lnTo>
                    <a:pt x="8153400" y="0"/>
                  </a:lnTo>
                  <a:lnTo>
                    <a:pt x="8382000" y="1771650"/>
                  </a:lnTo>
                  <a:lnTo>
                    <a:pt x="0" y="1428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3270" y="4110"/>
              <a:ext cx="12840" cy="2250"/>
            </a:xfrm>
            <a:prstGeom prst="rect">
              <a:avLst/>
            </a:prstGeom>
            <a:solidFill>
              <a:srgbClr val="4D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椭圆 4"/>
          <p:cNvSpPr/>
          <p:nvPr/>
        </p:nvSpPr>
        <p:spPr>
          <a:xfrm>
            <a:off x="5372099" y="1485900"/>
            <a:ext cx="1562100" cy="1562100"/>
          </a:xfrm>
          <a:prstGeom prst="ellipse">
            <a:avLst/>
          </a:prstGeom>
          <a:solidFill>
            <a:srgbClr val="4D86B3"/>
          </a:solidFill>
          <a:ln w="57150">
            <a:solidFill>
              <a:srgbClr val="F3C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600" b="1" dirty="0" smtClean="0">
                <a:solidFill>
                  <a:srgbClr val="F3C953"/>
                </a:solidFill>
              </a:rPr>
              <a:t>1</a:t>
            </a:r>
            <a:endParaRPr lang="zh-CN" altLang="en-US" sz="6600" b="1" dirty="0">
              <a:solidFill>
                <a:srgbClr val="F3C953"/>
              </a:solidFill>
            </a:endParaRPr>
          </a:p>
        </p:txBody>
      </p:sp>
      <p:sp>
        <p:nvSpPr>
          <p:cNvPr id="6" name="Copyright Notice"/>
          <p:cNvSpPr/>
          <p:nvPr/>
        </p:nvSpPr>
        <p:spPr bwMode="auto">
          <a:xfrm>
            <a:off x="5522595" y="3104515"/>
            <a:ext cx="1261110" cy="78232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b="1" cap="small" dirty="0">
                <a:solidFill>
                  <a:srgbClr val="F3C9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4881245" y="601768"/>
            <a:ext cx="2429510" cy="6521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颈椎病定义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" name="图片 2" descr="1473241906854_6338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" y="1999615"/>
            <a:ext cx="5695315" cy="3847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文本框 39"/>
          <p:cNvSpPr txBox="1"/>
          <p:nvPr/>
        </p:nvSpPr>
        <p:spPr>
          <a:xfrm>
            <a:off x="7346950" y="1877695"/>
            <a:ext cx="3815715" cy="3971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颈椎病又称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颈椎综合征</a:t>
            </a:r>
            <a:r>
              <a:rPr lang="zh-CN" altLang="en-US" sz="2800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，是颈椎骨关节炎、增生性颈椎炎、颈神经根综合征、颈椎间盘脱出症的总称,是一种以</a:t>
            </a:r>
            <a:r>
              <a:rPr lang="zh-CN" altLang="en-US" sz="28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退行性病理改变</a:t>
            </a:r>
            <a:r>
              <a:rPr lang="zh-CN" altLang="en-US" sz="2800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为基础的疾患。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5917565" y="1238250"/>
            <a:ext cx="6278880" cy="5645150"/>
          </a:xfrm>
          <a:prstGeom prst="rect">
            <a:avLst/>
          </a:prstGeom>
          <a:solidFill>
            <a:srgbClr val="113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Copyright Notice"/>
          <p:cNvSpPr/>
          <p:nvPr/>
        </p:nvSpPr>
        <p:spPr bwMode="auto">
          <a:xfrm>
            <a:off x="4881245" y="601768"/>
            <a:ext cx="2429510" cy="6521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颈椎病现状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3893820" y="1854835"/>
            <a:ext cx="440436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颈椎从</a:t>
            </a:r>
            <a:r>
              <a:rPr lang="en-US" altLang="zh-CN" sz="3600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3600" b="1" dirty="0" smtClean="0">
                <a:solidFill>
                  <a:srgbClr val="F3C9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岁开始老化</a:t>
            </a:r>
          </a:p>
        </p:txBody>
      </p:sp>
      <p:pic>
        <p:nvPicPr>
          <p:cNvPr id="38" name="图片 37" descr="2008723121257998_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2020" y="2854960"/>
            <a:ext cx="4061460" cy="28835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" name="图片 40" descr="u=266713687,3411186214&amp;fm=23&amp;gp=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0390" y="2854960"/>
            <a:ext cx="4066139" cy="2883600"/>
          </a:xfrm>
          <a:prstGeom prst="ellipse">
            <a:avLst/>
          </a:prstGeom>
          <a:ln w="63500" cap="rnd">
            <a:solidFill>
              <a:srgbClr val="F3C95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2" name="文本框 41"/>
          <p:cNvSpPr txBox="1"/>
          <p:nvPr/>
        </p:nvSpPr>
        <p:spPr>
          <a:xfrm>
            <a:off x="4820285" y="5383530"/>
            <a:ext cx="2240280" cy="972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pct25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年轻化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5567045" y="601768"/>
            <a:ext cx="1057910" cy="6521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分型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1461135" y="1690370"/>
            <a:ext cx="4991735" cy="944880"/>
            <a:chOff x="2301" y="2662"/>
            <a:chExt cx="7861" cy="1488"/>
          </a:xfrm>
        </p:grpSpPr>
        <p:pic>
          <p:nvPicPr>
            <p:cNvPr id="61" name="图片 60" descr="0235ab51f3deb48fbaabce1df01f3a292ff57806"/>
            <p:cNvPicPr>
              <a:picLocks noChangeAspect="1"/>
            </p:cNvPicPr>
            <p:nvPr/>
          </p:nvPicPr>
          <p:blipFill>
            <a:blip r:embed="rId2" cstate="print"/>
            <a:srcRect r="50363"/>
            <a:stretch>
              <a:fillRect/>
            </a:stretch>
          </p:blipFill>
          <p:spPr>
            <a:xfrm>
              <a:off x="2301" y="2662"/>
              <a:ext cx="1446" cy="1488"/>
            </a:xfrm>
            <a:prstGeom prst="ellipse">
              <a:avLst/>
            </a:prstGeom>
          </p:spPr>
        </p:pic>
        <p:sp>
          <p:nvSpPr>
            <p:cNvPr id="67" name="文本框 66"/>
            <p:cNvSpPr txBox="1"/>
            <p:nvPr/>
          </p:nvSpPr>
          <p:spPr>
            <a:xfrm>
              <a:off x="4110" y="2848"/>
              <a:ext cx="6052" cy="9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神经根型颈椎病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438910" y="4297680"/>
            <a:ext cx="4486910" cy="918210"/>
            <a:chOff x="2266" y="6768"/>
            <a:chExt cx="7066" cy="1446"/>
          </a:xfrm>
        </p:grpSpPr>
        <p:pic>
          <p:nvPicPr>
            <p:cNvPr id="63" name="图片 62" descr="16"/>
            <p:cNvPicPr>
              <a:picLocks noChangeAspect="1"/>
            </p:cNvPicPr>
            <p:nvPr/>
          </p:nvPicPr>
          <p:blipFill>
            <a:blip r:embed="rId3" cstate="print"/>
            <a:srcRect l="12218" t="500" r="210" b="8708"/>
            <a:stretch>
              <a:fillRect/>
            </a:stretch>
          </p:blipFill>
          <p:spPr>
            <a:xfrm>
              <a:off x="2266" y="6768"/>
              <a:ext cx="1394" cy="1446"/>
            </a:xfrm>
            <a:prstGeom prst="ellipse">
              <a:avLst/>
            </a:prstGeom>
          </p:spPr>
        </p:pic>
        <p:sp>
          <p:nvSpPr>
            <p:cNvPr id="69" name="文本框 68"/>
            <p:cNvSpPr txBox="1"/>
            <p:nvPr/>
          </p:nvSpPr>
          <p:spPr>
            <a:xfrm>
              <a:off x="4110" y="7008"/>
              <a:ext cx="5223" cy="9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椎动脉型颈椎病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1350645" y="5612765"/>
            <a:ext cx="4904105" cy="956310"/>
            <a:chOff x="2127" y="8839"/>
            <a:chExt cx="7723" cy="1506"/>
          </a:xfrm>
        </p:grpSpPr>
        <p:pic>
          <p:nvPicPr>
            <p:cNvPr id="64" name="图片 63" descr="19d8bc3eb13533fab4fedff0a9d3fd1f40345ba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2127" y="8839"/>
              <a:ext cx="1446" cy="1507"/>
            </a:xfrm>
            <a:prstGeom prst="ellipse">
              <a:avLst/>
            </a:prstGeom>
          </p:spPr>
        </p:pic>
        <p:sp>
          <p:nvSpPr>
            <p:cNvPr id="70" name="文本框 69"/>
            <p:cNvSpPr txBox="1"/>
            <p:nvPr/>
          </p:nvSpPr>
          <p:spPr>
            <a:xfrm>
              <a:off x="4110" y="9110"/>
              <a:ext cx="5741" cy="9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交感神经型颈椎病</a:t>
              </a:r>
              <a:endParaRPr lang="zh-CN" altLang="en-US" sz="3600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492240" y="2976880"/>
            <a:ext cx="4962525" cy="910590"/>
            <a:chOff x="10224" y="4688"/>
            <a:chExt cx="7815" cy="1434"/>
          </a:xfrm>
        </p:grpSpPr>
        <p:pic>
          <p:nvPicPr>
            <p:cNvPr id="65" name="图片 64" descr="afcfd995d143ad4b658bc11882025aafa60f06b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10224" y="4688"/>
              <a:ext cx="1446" cy="1435"/>
            </a:xfrm>
            <a:prstGeom prst="ellipse">
              <a:avLst/>
            </a:prstGeom>
          </p:spPr>
        </p:pic>
        <p:sp>
          <p:nvSpPr>
            <p:cNvPr id="71" name="文本框 70"/>
            <p:cNvSpPr txBox="1"/>
            <p:nvPr/>
          </p:nvSpPr>
          <p:spPr>
            <a:xfrm>
              <a:off x="12465" y="4917"/>
              <a:ext cx="5575" cy="9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食管压迫型颈椎病</a:t>
              </a:r>
              <a:endParaRPr lang="zh-CN" altLang="en-US" sz="3600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492240" y="4297680"/>
            <a:ext cx="3963035" cy="918210"/>
            <a:chOff x="10224" y="6768"/>
            <a:chExt cx="6241" cy="1446"/>
          </a:xfrm>
        </p:grpSpPr>
        <p:pic>
          <p:nvPicPr>
            <p:cNvPr id="66" name="图片 65" descr="u=1283876057,2957167263&amp;fm=214&amp;gp=0"/>
            <p:cNvPicPr>
              <a:picLocks noChangeAspect="1"/>
            </p:cNvPicPr>
            <p:nvPr/>
          </p:nvPicPr>
          <p:blipFill>
            <a:blip r:embed="rId6" cstate="print"/>
            <a:srcRect l="-1869" t="2002" r="12203" b="8902"/>
            <a:stretch>
              <a:fillRect/>
            </a:stretch>
          </p:blipFill>
          <p:spPr>
            <a:xfrm>
              <a:off x="10224" y="6768"/>
              <a:ext cx="1447" cy="1446"/>
            </a:xfrm>
            <a:prstGeom prst="ellipse">
              <a:avLst/>
            </a:prstGeom>
          </p:spPr>
        </p:pic>
        <p:sp>
          <p:nvSpPr>
            <p:cNvPr id="72" name="文本框 71"/>
            <p:cNvSpPr txBox="1"/>
            <p:nvPr/>
          </p:nvSpPr>
          <p:spPr>
            <a:xfrm>
              <a:off x="12465" y="7008"/>
              <a:ext cx="4000" cy="9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颈型颈椎病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461135" y="2969895"/>
            <a:ext cx="4753610" cy="918210"/>
            <a:chOff x="2240" y="4677"/>
            <a:chExt cx="7486" cy="1446"/>
          </a:xfrm>
        </p:grpSpPr>
        <p:pic>
          <p:nvPicPr>
            <p:cNvPr id="74" name="图片 73" descr="5f4ee60a304e251f52898edfa486c9177f3e53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40" y="4677"/>
              <a:ext cx="1446" cy="1446"/>
            </a:xfrm>
            <a:prstGeom prst="ellipse">
              <a:avLst/>
            </a:prstGeom>
          </p:spPr>
        </p:pic>
        <p:sp>
          <p:nvSpPr>
            <p:cNvPr id="75" name="文本框 74"/>
            <p:cNvSpPr txBox="1"/>
            <p:nvPr/>
          </p:nvSpPr>
          <p:spPr>
            <a:xfrm>
              <a:off x="4110" y="4917"/>
              <a:ext cx="5616" cy="96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脊髓型颈椎病</a:t>
              </a:r>
              <a:endParaRPr lang="zh-CN" altLang="en-US" sz="3600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76450" y="2609850"/>
            <a:ext cx="8382000" cy="1771650"/>
          </a:xfrm>
          <a:custGeom>
            <a:avLst/>
            <a:gdLst>
              <a:gd name="connsiteX0" fmla="*/ 0 w 8153400"/>
              <a:gd name="connsiteY0" fmla="*/ 0 h 1428750"/>
              <a:gd name="connsiteX1" fmla="*/ 8153400 w 8153400"/>
              <a:gd name="connsiteY1" fmla="*/ 0 h 1428750"/>
              <a:gd name="connsiteX2" fmla="*/ 8153400 w 8153400"/>
              <a:gd name="connsiteY2" fmla="*/ 1428750 h 1428750"/>
              <a:gd name="connsiteX3" fmla="*/ 0 w 8153400"/>
              <a:gd name="connsiteY3" fmla="*/ 1428750 h 1428750"/>
              <a:gd name="connsiteX4" fmla="*/ 0 w 8153400"/>
              <a:gd name="connsiteY4" fmla="*/ 0 h 1428750"/>
              <a:gd name="connsiteX0-1" fmla="*/ 0 w 8382000"/>
              <a:gd name="connsiteY0-2" fmla="*/ 0 h 1771650"/>
              <a:gd name="connsiteX1-3" fmla="*/ 8153400 w 8382000"/>
              <a:gd name="connsiteY1-4" fmla="*/ 0 h 1771650"/>
              <a:gd name="connsiteX2-5" fmla="*/ 8382000 w 8382000"/>
              <a:gd name="connsiteY2-6" fmla="*/ 1771650 h 1771650"/>
              <a:gd name="connsiteX3-7" fmla="*/ 0 w 8382000"/>
              <a:gd name="connsiteY3-8" fmla="*/ 1428750 h 1771650"/>
              <a:gd name="connsiteX4-9" fmla="*/ 0 w 8382000"/>
              <a:gd name="connsiteY4-10" fmla="*/ 0 h 17716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382000" h="1771650">
                <a:moveTo>
                  <a:pt x="0" y="0"/>
                </a:moveTo>
                <a:lnTo>
                  <a:pt x="8153400" y="0"/>
                </a:lnTo>
                <a:lnTo>
                  <a:pt x="8382000" y="17716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solidFill>
            <a:srgbClr val="113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076450" y="2609850"/>
            <a:ext cx="8153400" cy="1428750"/>
          </a:xfrm>
          <a:prstGeom prst="rect">
            <a:avLst/>
          </a:prstGeom>
          <a:solidFill>
            <a:srgbClr val="4D86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372099" y="1485900"/>
            <a:ext cx="1562100" cy="1562100"/>
          </a:xfrm>
          <a:prstGeom prst="ellipse">
            <a:avLst/>
          </a:prstGeom>
          <a:solidFill>
            <a:srgbClr val="4D86B3"/>
          </a:solidFill>
          <a:ln w="57150">
            <a:solidFill>
              <a:srgbClr val="F3C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6600" b="1" dirty="0" smtClean="0">
                <a:solidFill>
                  <a:srgbClr val="F3C953"/>
                </a:solidFill>
              </a:rPr>
              <a:t>2</a:t>
            </a:r>
            <a:endParaRPr lang="zh-CN" altLang="en-US" sz="6600" b="1" dirty="0">
              <a:solidFill>
                <a:srgbClr val="F3C953"/>
              </a:solidFill>
            </a:endParaRPr>
          </a:p>
        </p:txBody>
      </p:sp>
      <p:sp>
        <p:nvSpPr>
          <p:cNvPr id="6" name="Copyright Notice"/>
          <p:cNvSpPr/>
          <p:nvPr/>
        </p:nvSpPr>
        <p:spPr bwMode="auto">
          <a:xfrm>
            <a:off x="5522595" y="3054350"/>
            <a:ext cx="1261110" cy="782320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b="1" cap="small" dirty="0">
                <a:solidFill>
                  <a:srgbClr val="F3C9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病因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5567045" y="601768"/>
            <a:ext cx="1057910" cy="6521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病因</a:t>
            </a:r>
            <a:endParaRPr lang="zh-CN" altLang="en-US" sz="2400" b="1" cap="small" dirty="0">
              <a:solidFill>
                <a:srgbClr val="4D86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70" name="图片 69" descr="tooopen_sy_1256602726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230" y="2059940"/>
            <a:ext cx="2599690" cy="3932555"/>
          </a:xfrm>
          <a:prstGeom prst="roundRect">
            <a:avLst/>
          </a:prstGeom>
          <a:ln w="76200">
            <a:solidFill>
              <a:srgbClr val="113A59"/>
            </a:solidFill>
          </a:ln>
        </p:spPr>
      </p:pic>
      <p:sp>
        <p:nvSpPr>
          <p:cNvPr id="71" name="文本框 70"/>
          <p:cNvSpPr txBox="1"/>
          <p:nvPr/>
        </p:nvSpPr>
        <p:spPr>
          <a:xfrm>
            <a:off x="5005705" y="2589530"/>
            <a:ext cx="6157595" cy="2138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颈椎长期劳损、骨质增生，或椎间盘脱出、韧带增厚，致使颈椎脊髓、神经根或椎动脉受压，出现一系列功能障碍的临床综合征。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pyright Notice"/>
          <p:cNvSpPr/>
          <p:nvPr/>
        </p:nvSpPr>
        <p:spPr bwMode="auto">
          <a:xfrm>
            <a:off x="5567045" y="601768"/>
            <a:ext cx="1057910" cy="652145"/>
          </a:xfrm>
          <a:prstGeom prst="rect">
            <a:avLst/>
          </a:prstGeom>
          <a:noFill/>
          <a:ln w="635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6350">
                <a:solidFill>
                  <a:srgbClr val="FFFFFF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32400" rIns="72000" bIns="3240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600" b="1" cap="small" dirty="0">
                <a:solidFill>
                  <a:srgbClr val="4D86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病因</a:t>
            </a:r>
            <a:endParaRPr lang="zh-CN" altLang="en-US" sz="2400" b="1" cap="small" dirty="0">
              <a:solidFill>
                <a:srgbClr val="4D86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90550" y="1238250"/>
            <a:ext cx="11010900" cy="0"/>
          </a:xfrm>
          <a:prstGeom prst="line">
            <a:avLst/>
          </a:prstGeom>
          <a:ln>
            <a:solidFill>
              <a:srgbClr val="11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915400" y="704136"/>
            <a:ext cx="2247900" cy="534114"/>
            <a:chOff x="2028559" y="4443106"/>
            <a:chExt cx="10163441" cy="2414894"/>
          </a:xfrm>
        </p:grpSpPr>
        <p:grpSp>
          <p:nvGrpSpPr>
            <p:cNvPr id="5" name="组合 4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6" name="等腰三角形 5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任意多边形 6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9" name="等腰三角形 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任意多边形 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12" name="等腰三角形 11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15" name="等腰三角形 1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18" name="等腰三角形 17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 flipH="1">
            <a:off x="742950" y="704136"/>
            <a:ext cx="2247900" cy="534114"/>
            <a:chOff x="2028559" y="4443106"/>
            <a:chExt cx="10163441" cy="2414894"/>
          </a:xfrm>
        </p:grpSpPr>
        <p:grpSp>
          <p:nvGrpSpPr>
            <p:cNvPr id="22" name="组合 21"/>
            <p:cNvGrpSpPr/>
            <p:nvPr/>
          </p:nvGrpSpPr>
          <p:grpSpPr>
            <a:xfrm>
              <a:off x="4956670" y="4443106"/>
              <a:ext cx="4884016" cy="2414894"/>
              <a:chOff x="4956670" y="4443106"/>
              <a:chExt cx="4884016" cy="2414894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92614" y="5410200"/>
              <a:ext cx="2928111" cy="1447800"/>
              <a:chOff x="4956670" y="4443106"/>
              <a:chExt cx="4884016" cy="2414894"/>
            </a:xfrm>
          </p:grpSpPr>
          <p:sp>
            <p:nvSpPr>
              <p:cNvPr id="33" name="等腰三角形 32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721714" y="5048250"/>
              <a:ext cx="3660139" cy="1809750"/>
              <a:chOff x="4956670" y="4443106"/>
              <a:chExt cx="4884016" cy="2414894"/>
            </a:xfrm>
          </p:grpSpPr>
          <p:sp>
            <p:nvSpPr>
              <p:cNvPr id="31" name="等腰三角形 30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028559" y="6342960"/>
              <a:ext cx="1041643" cy="515039"/>
              <a:chOff x="4956670" y="4443106"/>
              <a:chExt cx="4884016" cy="2414894"/>
            </a:xfrm>
          </p:grpSpPr>
          <p:sp>
            <p:nvSpPr>
              <p:cNvPr id="29" name="等腰三角形 28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150357" y="6342960"/>
              <a:ext cx="1041643" cy="515039"/>
              <a:chOff x="4956670" y="4443106"/>
              <a:chExt cx="4884016" cy="241489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956670" y="4443106"/>
                <a:ext cx="4884016" cy="2414894"/>
              </a:xfrm>
              <a:prstGeom prst="triangle">
                <a:avLst/>
              </a:prstGeom>
              <a:solidFill>
                <a:srgbClr val="4D86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4956670" y="4443106"/>
                <a:ext cx="2442008" cy="2414894"/>
              </a:xfrm>
              <a:custGeom>
                <a:avLst/>
                <a:gdLst>
                  <a:gd name="connsiteX0" fmla="*/ 2442008 w 2442008"/>
                  <a:gd name="connsiteY0" fmla="*/ 0 h 2414894"/>
                  <a:gd name="connsiteX1" fmla="*/ 2415869 w 2442008"/>
                  <a:gd name="connsiteY1" fmla="*/ 2414894 h 2414894"/>
                  <a:gd name="connsiteX2" fmla="*/ 0 w 2442008"/>
                  <a:gd name="connsiteY2" fmla="*/ 2414894 h 241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008" h="2414894">
                    <a:moveTo>
                      <a:pt x="2442008" y="0"/>
                    </a:moveTo>
                    <a:lnTo>
                      <a:pt x="2415869" y="2414894"/>
                    </a:lnTo>
                    <a:lnTo>
                      <a:pt x="0" y="2414894"/>
                    </a:lnTo>
                    <a:close/>
                  </a:path>
                </a:pathLst>
              </a:custGeom>
              <a:solidFill>
                <a:srgbClr val="113A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590550" y="2051050"/>
            <a:ext cx="3027680" cy="548640"/>
            <a:chOff x="930" y="3230"/>
            <a:chExt cx="4768" cy="864"/>
          </a:xfrm>
        </p:grpSpPr>
        <p:sp>
          <p:nvSpPr>
            <p:cNvPr id="3" name="禁止符 2"/>
            <p:cNvSpPr/>
            <p:nvPr/>
          </p:nvSpPr>
          <p:spPr>
            <a:xfrm>
              <a:off x="930" y="3361"/>
              <a:ext cx="601" cy="602"/>
            </a:xfrm>
            <a:prstGeom prst="noSmoking">
              <a:avLst/>
            </a:prstGeom>
            <a:solidFill>
              <a:srgbClr val="4D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050" y="3230"/>
              <a:ext cx="3648" cy="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颈椎退行性变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90550" y="3187065"/>
            <a:ext cx="3251200" cy="548640"/>
            <a:chOff x="930" y="5019"/>
            <a:chExt cx="5120" cy="864"/>
          </a:xfrm>
        </p:grpSpPr>
        <p:sp>
          <p:nvSpPr>
            <p:cNvPr id="38" name="文本框 37"/>
            <p:cNvSpPr txBox="1"/>
            <p:nvPr/>
          </p:nvSpPr>
          <p:spPr>
            <a:xfrm>
              <a:off x="2050" y="5019"/>
              <a:ext cx="4000" cy="8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800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慢性劳损</a:t>
              </a:r>
              <a:endParaRPr lang="zh-CN" altLang="en-US" sz="3600" b="1" dirty="0" smtClean="0">
                <a:solidFill>
                  <a:srgbClr val="11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禁止符 38"/>
            <p:cNvSpPr/>
            <p:nvPr/>
          </p:nvSpPr>
          <p:spPr>
            <a:xfrm>
              <a:off x="930" y="5150"/>
              <a:ext cx="601" cy="602"/>
            </a:xfrm>
            <a:prstGeom prst="noSmoking">
              <a:avLst/>
            </a:prstGeom>
            <a:solidFill>
              <a:srgbClr val="4D86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650615" y="3252470"/>
            <a:ext cx="3539490" cy="1833245"/>
            <a:chOff x="5749" y="5122"/>
            <a:chExt cx="5574" cy="2887"/>
          </a:xfrm>
        </p:grpSpPr>
        <p:sp>
          <p:nvSpPr>
            <p:cNvPr id="40" name="文本框 39"/>
            <p:cNvSpPr txBox="1"/>
            <p:nvPr/>
          </p:nvSpPr>
          <p:spPr>
            <a:xfrm>
              <a:off x="5749" y="5122"/>
              <a:ext cx="4000" cy="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不良的睡眠体位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749" y="6177"/>
              <a:ext cx="4000" cy="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400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不当的工作姿势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5749" y="7249"/>
              <a:ext cx="5575" cy="76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zh-CN" altLang="en-US" sz="2400" dirty="0" smtClean="0">
                  <a:solidFill>
                    <a:srgbClr val="113A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不适当的体育锻炼</a:t>
              </a:r>
            </a:p>
          </p:txBody>
        </p:sp>
      </p:grpSp>
      <p:pic>
        <p:nvPicPr>
          <p:cNvPr id="44" name="图片 43" descr="u=2793393532,3491214941&amp;fm=23&amp;gp=0"/>
          <p:cNvPicPr>
            <a:picLocks noChangeAspect="1"/>
          </p:cNvPicPr>
          <p:nvPr/>
        </p:nvPicPr>
        <p:blipFill>
          <a:blip r:embed="rId2" cstate="print"/>
          <a:srcRect l="7059" t="9691" r="17486" b="12692"/>
          <a:stretch>
            <a:fillRect/>
          </a:stretch>
        </p:blipFill>
        <p:spPr>
          <a:xfrm>
            <a:off x="394335" y="4429760"/>
            <a:ext cx="2816860" cy="2217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图片 44" descr="mp58632519_1455327365347_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5150" y="2051050"/>
            <a:ext cx="4686300" cy="3418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D86B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b="1" dirty="0" smtClean="0">
            <a:solidFill>
              <a:srgbClr val="113A59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229</Words>
  <Application>Microsoft Office PowerPoint</Application>
  <PresentationFormat>自定义</PresentationFormat>
  <Paragraphs>69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一点素材；https://dian1.taobao.com</dc:title>
  <dc:creator>一点素材;https://dian1.taobao.com</dc:creator>
  <dc:description>一点素材；https://dian1.taobao.com</dc:description>
  <cp:lastModifiedBy>dell</cp:lastModifiedBy>
  <cp:revision>11</cp:revision>
  <dcterms:created xsi:type="dcterms:W3CDTF">2017-03-11T12:39:00Z</dcterms:created>
  <dcterms:modified xsi:type="dcterms:W3CDTF">2017-07-26T04:29:50Z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